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13"/>
  </p:notesMasterIdLst>
  <p:handoutMasterIdLst>
    <p:handoutMasterId r:id="rId14"/>
  </p:handoutMasterIdLst>
  <p:sldIdLst>
    <p:sldId id="378" r:id="rId5"/>
    <p:sldId id="395" r:id="rId6"/>
    <p:sldId id="413" r:id="rId7"/>
    <p:sldId id="414" r:id="rId8"/>
    <p:sldId id="415" r:id="rId9"/>
    <p:sldId id="417" r:id="rId10"/>
    <p:sldId id="420" r:id="rId11"/>
    <p:sldId id="419" r:id="rId12"/>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395"/>
            <p14:sldId id="413"/>
            <p14:sldId id="414"/>
            <p14:sldId id="415"/>
            <p14:sldId id="417"/>
            <p14:sldId id="420"/>
            <p14:sldId id="419"/>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C7CA1-6C4E-4924-9FD2-31EC4C352A45}" v="2" dt="2024-08-14T11:06:14.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4598" autoAdjust="0"/>
  </p:normalViewPr>
  <p:slideViewPr>
    <p:cSldViewPr snapToGrid="0" snapToObjects="1">
      <p:cViewPr varScale="1">
        <p:scale>
          <a:sx n="59" d="100"/>
          <a:sy n="59" d="100"/>
        </p:scale>
        <p:origin x="888" y="52"/>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Jensen" userId="33a02cbc-0c39-499d-8a7e-5d2f39f30c2e" providerId="ADAL" clId="{506C7CA1-6C4E-4924-9FD2-31EC4C352A45}"/>
    <pc:docChg chg="modSld">
      <pc:chgData name="Martin Jensen" userId="33a02cbc-0c39-499d-8a7e-5d2f39f30c2e" providerId="ADAL" clId="{506C7CA1-6C4E-4924-9FD2-31EC4C352A45}" dt="2024-08-14T11:06:25.974" v="41" actId="6549"/>
      <pc:docMkLst>
        <pc:docMk/>
      </pc:docMkLst>
      <pc:sldChg chg="modSp mod">
        <pc:chgData name="Martin Jensen" userId="33a02cbc-0c39-499d-8a7e-5d2f39f30c2e" providerId="ADAL" clId="{506C7CA1-6C4E-4924-9FD2-31EC4C352A45}" dt="2024-08-14T11:06:25.974" v="41" actId="6549"/>
        <pc:sldMkLst>
          <pc:docMk/>
          <pc:sldMk cId="4250955684" sldId="417"/>
        </pc:sldMkLst>
        <pc:spChg chg="mod">
          <ac:chgData name="Martin Jensen" userId="33a02cbc-0c39-499d-8a7e-5d2f39f30c2e" providerId="ADAL" clId="{506C7CA1-6C4E-4924-9FD2-31EC4C352A45}" dt="2024-08-14T11:06:25.974" v="41" actId="6549"/>
          <ac:spMkLst>
            <pc:docMk/>
            <pc:sldMk cId="4250955684" sldId="417"/>
            <ac:spMk id="2" creationId="{F4E5A58C-4449-BF53-48E7-2F19A76061B2}"/>
          </ac:spMkLst>
        </pc:spChg>
        <pc:graphicFrameChg chg="mod modGraphic">
          <ac:chgData name="Martin Jensen" userId="33a02cbc-0c39-499d-8a7e-5d2f39f30c2e" providerId="ADAL" clId="{506C7CA1-6C4E-4924-9FD2-31EC4C352A45}" dt="2024-08-14T11:06:21.173" v="40" actId="6549"/>
          <ac:graphicFrameMkLst>
            <pc:docMk/>
            <pc:sldMk cId="4250955684" sldId="417"/>
            <ac:graphicFrameMk id="6" creationId="{70484EDB-032C-A52B-5DA6-5BBE3E96C70A}"/>
          </ac:graphicFrameMkLst>
        </pc:graphicFrameChg>
      </pc:sldChg>
    </pc:docChg>
  </pc:docChgLst>
  <pc:docChgLst>
    <pc:chgData name="Martin Jensen" userId="33a02cbc-0c39-499d-8a7e-5d2f39f30c2e" providerId="ADAL" clId="{C4F8CCC8-A1A4-447A-9FFB-F9F5441B9072}"/>
    <pc:docChg chg="undo redo custSel modSld">
      <pc:chgData name="Martin Jensen" userId="33a02cbc-0c39-499d-8a7e-5d2f39f30c2e" providerId="ADAL" clId="{C4F8CCC8-A1A4-447A-9FFB-F9F5441B9072}" dt="2024-06-13T09:37:39.827" v="1659" actId="20577"/>
      <pc:docMkLst>
        <pc:docMk/>
      </pc:docMkLst>
      <pc:sldChg chg="modSp mod">
        <pc:chgData name="Martin Jensen" userId="33a02cbc-0c39-499d-8a7e-5d2f39f30c2e" providerId="ADAL" clId="{C4F8CCC8-A1A4-447A-9FFB-F9F5441B9072}" dt="2024-06-13T09:32:32.722" v="1627" actId="20577"/>
        <pc:sldMkLst>
          <pc:docMk/>
          <pc:sldMk cId="2290672695" sldId="378"/>
        </pc:sldMkLst>
        <pc:spChg chg="mod">
          <ac:chgData name="Martin Jensen" userId="33a02cbc-0c39-499d-8a7e-5d2f39f30c2e" providerId="ADAL" clId="{C4F8CCC8-A1A4-447A-9FFB-F9F5441B9072}" dt="2024-06-12T11:00:24.986" v="38" actId="20577"/>
          <ac:spMkLst>
            <pc:docMk/>
            <pc:sldMk cId="2290672695" sldId="378"/>
            <ac:spMk id="4" creationId="{00000000-0000-0000-0000-000000000000}"/>
          </ac:spMkLst>
        </pc:spChg>
        <pc:spChg chg="mod">
          <ac:chgData name="Martin Jensen" userId="33a02cbc-0c39-499d-8a7e-5d2f39f30c2e" providerId="ADAL" clId="{C4F8CCC8-A1A4-447A-9FFB-F9F5441B9072}" dt="2024-06-13T09:32:32.722" v="1627" actId="20577"/>
          <ac:spMkLst>
            <pc:docMk/>
            <pc:sldMk cId="2290672695" sldId="378"/>
            <ac:spMk id="7" creationId="{00000000-0000-0000-0000-000000000000}"/>
          </ac:spMkLst>
        </pc:spChg>
      </pc:sldChg>
      <pc:sldChg chg="modSp mod">
        <pc:chgData name="Martin Jensen" userId="33a02cbc-0c39-499d-8a7e-5d2f39f30c2e" providerId="ADAL" clId="{C4F8CCC8-A1A4-447A-9FFB-F9F5441B9072}" dt="2024-06-13T09:34:34.553" v="1657" actId="20577"/>
        <pc:sldMkLst>
          <pc:docMk/>
          <pc:sldMk cId="2924817274" sldId="395"/>
        </pc:sldMkLst>
        <pc:spChg chg="mod">
          <ac:chgData name="Martin Jensen" userId="33a02cbc-0c39-499d-8a7e-5d2f39f30c2e" providerId="ADAL" clId="{C4F8CCC8-A1A4-447A-9FFB-F9F5441B9072}" dt="2024-06-12T11:00:51.153" v="70" actId="20577"/>
          <ac:spMkLst>
            <pc:docMk/>
            <pc:sldMk cId="2924817274" sldId="395"/>
            <ac:spMk id="3" creationId="{4756A4C5-B683-BD21-835A-51FD6176EE4F}"/>
          </ac:spMkLst>
        </pc:spChg>
        <pc:spChg chg="mod">
          <ac:chgData name="Martin Jensen" userId="33a02cbc-0c39-499d-8a7e-5d2f39f30c2e" providerId="ADAL" clId="{C4F8CCC8-A1A4-447A-9FFB-F9F5441B9072}" dt="2024-06-13T09:34:34.553" v="1657" actId="20577"/>
          <ac:spMkLst>
            <pc:docMk/>
            <pc:sldMk cId="2924817274" sldId="395"/>
            <ac:spMk id="4" creationId="{7ED38669-4CA6-5D7C-44E4-1D16D8C240E9}"/>
          </ac:spMkLst>
        </pc:spChg>
      </pc:sldChg>
      <pc:sldChg chg="modSp mod">
        <pc:chgData name="Martin Jensen" userId="33a02cbc-0c39-499d-8a7e-5d2f39f30c2e" providerId="ADAL" clId="{C4F8CCC8-A1A4-447A-9FFB-F9F5441B9072}" dt="2024-06-13T09:37:39.827" v="1659" actId="20577"/>
        <pc:sldMkLst>
          <pc:docMk/>
          <pc:sldMk cId="368425163" sldId="413"/>
        </pc:sldMkLst>
        <pc:spChg chg="mod">
          <ac:chgData name="Martin Jensen" userId="33a02cbc-0c39-499d-8a7e-5d2f39f30c2e" providerId="ADAL" clId="{C4F8CCC8-A1A4-447A-9FFB-F9F5441B9072}" dt="2024-06-12T11:14:23.003" v="394" actId="20577"/>
          <ac:spMkLst>
            <pc:docMk/>
            <pc:sldMk cId="368425163" sldId="413"/>
            <ac:spMk id="3" creationId="{4756A4C5-B683-BD21-835A-51FD6176EE4F}"/>
          </ac:spMkLst>
        </pc:spChg>
        <pc:spChg chg="mod">
          <ac:chgData name="Martin Jensen" userId="33a02cbc-0c39-499d-8a7e-5d2f39f30c2e" providerId="ADAL" clId="{C4F8CCC8-A1A4-447A-9FFB-F9F5441B9072}" dt="2024-06-13T09:37:39.827" v="1659" actId="20577"/>
          <ac:spMkLst>
            <pc:docMk/>
            <pc:sldMk cId="368425163" sldId="413"/>
            <ac:spMk id="4" creationId="{7ED38669-4CA6-5D7C-44E4-1D16D8C240E9}"/>
          </ac:spMkLst>
        </pc:spChg>
      </pc:sldChg>
      <pc:sldChg chg="modSp mod">
        <pc:chgData name="Martin Jensen" userId="33a02cbc-0c39-499d-8a7e-5d2f39f30c2e" providerId="ADAL" clId="{C4F8CCC8-A1A4-447A-9FFB-F9F5441B9072}" dt="2024-06-12T11:58:27.454" v="1593" actId="20577"/>
        <pc:sldMkLst>
          <pc:docMk/>
          <pc:sldMk cId="1466522523" sldId="414"/>
        </pc:sldMkLst>
        <pc:spChg chg="mod">
          <ac:chgData name="Martin Jensen" userId="33a02cbc-0c39-499d-8a7e-5d2f39f30c2e" providerId="ADAL" clId="{C4F8CCC8-A1A4-447A-9FFB-F9F5441B9072}" dt="2024-06-12T11:24:03.291" v="529" actId="20577"/>
          <ac:spMkLst>
            <pc:docMk/>
            <pc:sldMk cId="1466522523" sldId="414"/>
            <ac:spMk id="2" creationId="{ECC5CD19-0582-7CFE-9E2A-2E6FF4B93D41}"/>
          </ac:spMkLst>
        </pc:spChg>
        <pc:spChg chg="mod">
          <ac:chgData name="Martin Jensen" userId="33a02cbc-0c39-499d-8a7e-5d2f39f30c2e" providerId="ADAL" clId="{C4F8CCC8-A1A4-447A-9FFB-F9F5441B9072}" dt="2024-06-12T11:58:27.454" v="1593" actId="20577"/>
          <ac:spMkLst>
            <pc:docMk/>
            <pc:sldMk cId="1466522523" sldId="414"/>
            <ac:spMk id="3" creationId="{4756A4C5-B683-BD21-835A-51FD6176EE4F}"/>
          </ac:spMkLst>
        </pc:spChg>
        <pc:spChg chg="mod">
          <ac:chgData name="Martin Jensen" userId="33a02cbc-0c39-499d-8a7e-5d2f39f30c2e" providerId="ADAL" clId="{C4F8CCC8-A1A4-447A-9FFB-F9F5441B9072}" dt="2024-06-12T11:22:33.848" v="452" actId="27636"/>
          <ac:spMkLst>
            <pc:docMk/>
            <pc:sldMk cId="1466522523" sldId="414"/>
            <ac:spMk id="4" creationId="{7ED38669-4CA6-5D7C-44E4-1D16D8C240E9}"/>
          </ac:spMkLst>
        </pc:spChg>
      </pc:sldChg>
      <pc:sldChg chg="modSp mod">
        <pc:chgData name="Martin Jensen" userId="33a02cbc-0c39-499d-8a7e-5d2f39f30c2e" providerId="ADAL" clId="{C4F8CCC8-A1A4-447A-9FFB-F9F5441B9072}" dt="2024-06-12T11:58:05.821" v="1575" actId="20577"/>
        <pc:sldMkLst>
          <pc:docMk/>
          <pc:sldMk cId="619496911" sldId="415"/>
        </pc:sldMkLst>
        <pc:spChg chg="mod">
          <ac:chgData name="Martin Jensen" userId="33a02cbc-0c39-499d-8a7e-5d2f39f30c2e" providerId="ADAL" clId="{C4F8CCC8-A1A4-447A-9FFB-F9F5441B9072}" dt="2024-06-12T11:58:05.821" v="1575" actId="20577"/>
          <ac:spMkLst>
            <pc:docMk/>
            <pc:sldMk cId="619496911" sldId="415"/>
            <ac:spMk id="3" creationId="{4756A4C5-B683-BD21-835A-51FD6176EE4F}"/>
          </ac:spMkLst>
        </pc:spChg>
        <pc:graphicFrameChg chg="mod modGraphic">
          <ac:chgData name="Martin Jensen" userId="33a02cbc-0c39-499d-8a7e-5d2f39f30c2e" providerId="ADAL" clId="{C4F8CCC8-A1A4-447A-9FFB-F9F5441B9072}" dt="2024-06-12T11:51:57.941" v="1494" actId="6549"/>
          <ac:graphicFrameMkLst>
            <pc:docMk/>
            <pc:sldMk cId="619496911" sldId="415"/>
            <ac:graphicFrameMk id="6" creationId="{E1A2DF99-A1AB-1421-D604-6C205B414867}"/>
          </ac:graphicFrameMkLst>
        </pc:graphicFrameChg>
      </pc:sldChg>
      <pc:sldChg chg="modSp mod">
        <pc:chgData name="Martin Jensen" userId="33a02cbc-0c39-499d-8a7e-5d2f39f30c2e" providerId="ADAL" clId="{C4F8CCC8-A1A4-447A-9FFB-F9F5441B9072}" dt="2024-06-12T11:58:12.240" v="1578" actId="20577"/>
        <pc:sldMkLst>
          <pc:docMk/>
          <pc:sldMk cId="4250955684" sldId="417"/>
        </pc:sldMkLst>
        <pc:spChg chg="mod">
          <ac:chgData name="Martin Jensen" userId="33a02cbc-0c39-499d-8a7e-5d2f39f30c2e" providerId="ADAL" clId="{C4F8CCC8-A1A4-447A-9FFB-F9F5441B9072}" dt="2024-06-12T11:58:12.240" v="1578" actId="20577"/>
          <ac:spMkLst>
            <pc:docMk/>
            <pc:sldMk cId="4250955684" sldId="417"/>
            <ac:spMk id="3" creationId="{7A51BB61-AD85-7B5A-10F6-89CE7FF61DFF}"/>
          </ac:spMkLst>
        </pc:spChg>
        <pc:graphicFrameChg chg="mod modGraphic">
          <ac:chgData name="Martin Jensen" userId="33a02cbc-0c39-499d-8a7e-5d2f39f30c2e" providerId="ADAL" clId="{C4F8CCC8-A1A4-447A-9FFB-F9F5441B9072}" dt="2024-06-12T11:57:32.023" v="1556" actId="20577"/>
          <ac:graphicFrameMkLst>
            <pc:docMk/>
            <pc:sldMk cId="4250955684" sldId="417"/>
            <ac:graphicFrameMk id="6" creationId="{70484EDB-032C-A52B-5DA6-5BBE3E96C70A}"/>
          </ac:graphicFrameMkLst>
        </pc:graphicFrameChg>
      </pc:sldChg>
      <pc:sldChg chg="modSp mod">
        <pc:chgData name="Martin Jensen" userId="33a02cbc-0c39-499d-8a7e-5d2f39f30c2e" providerId="ADAL" clId="{C4F8CCC8-A1A4-447A-9FFB-F9F5441B9072}" dt="2024-06-12T11:57:41.069" v="1562" actId="20577"/>
        <pc:sldMkLst>
          <pc:docMk/>
          <pc:sldMk cId="2367791535" sldId="419"/>
        </pc:sldMkLst>
        <pc:spChg chg="mod">
          <ac:chgData name="Martin Jensen" userId="33a02cbc-0c39-499d-8a7e-5d2f39f30c2e" providerId="ADAL" clId="{C4F8CCC8-A1A4-447A-9FFB-F9F5441B9072}" dt="2024-06-12T11:57:41.069" v="1562" actId="20577"/>
          <ac:spMkLst>
            <pc:docMk/>
            <pc:sldMk cId="2367791535" sldId="419"/>
            <ac:spMk id="3" creationId="{38F7F307-CA73-A531-8575-07F5B42D85EC}"/>
          </ac:spMkLst>
        </pc:spChg>
        <pc:graphicFrameChg chg="mod modGraphic">
          <ac:chgData name="Martin Jensen" userId="33a02cbc-0c39-499d-8a7e-5d2f39f30c2e" providerId="ADAL" clId="{C4F8CCC8-A1A4-447A-9FFB-F9F5441B9072}" dt="2024-06-12T11:47:26.467" v="1399" actId="20577"/>
          <ac:graphicFrameMkLst>
            <pc:docMk/>
            <pc:sldMk cId="2367791535" sldId="419"/>
            <ac:graphicFrameMk id="6" creationId="{80B0B2BF-D3A9-8649-B210-E593FB51433A}"/>
          </ac:graphicFrameMkLst>
        </pc:graphicFrameChg>
      </pc:sldChg>
      <pc:sldChg chg="modSp mod">
        <pc:chgData name="Martin Jensen" userId="33a02cbc-0c39-499d-8a7e-5d2f39f30c2e" providerId="ADAL" clId="{C4F8CCC8-A1A4-447A-9FFB-F9F5441B9072}" dt="2024-06-12T11:44:04.151" v="1258"/>
        <pc:sldMkLst>
          <pc:docMk/>
          <pc:sldMk cId="3688849028" sldId="420"/>
        </pc:sldMkLst>
        <pc:spChg chg="mod">
          <ac:chgData name="Martin Jensen" userId="33a02cbc-0c39-499d-8a7e-5d2f39f30c2e" providerId="ADAL" clId="{C4F8CCC8-A1A4-447A-9FFB-F9F5441B9072}" dt="2024-06-12T11:35:50.986" v="1062" actId="6549"/>
          <ac:spMkLst>
            <pc:docMk/>
            <pc:sldMk cId="3688849028" sldId="420"/>
            <ac:spMk id="2" creationId="{F4E5A58C-4449-BF53-48E7-2F19A76061B2}"/>
          </ac:spMkLst>
        </pc:spChg>
        <pc:graphicFrameChg chg="mod modGraphic">
          <ac:chgData name="Martin Jensen" userId="33a02cbc-0c39-499d-8a7e-5d2f39f30c2e" providerId="ADAL" clId="{C4F8CCC8-A1A4-447A-9FFB-F9F5441B9072}" dt="2024-06-12T11:44:04.151" v="1258"/>
          <ac:graphicFrameMkLst>
            <pc:docMk/>
            <pc:sldMk cId="3688849028" sldId="420"/>
            <ac:graphicFrameMk id="6" creationId="{70484EDB-032C-A52B-5DA6-5BBE3E96C70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10/2/2024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1906511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766763" y="1255659"/>
            <a:ext cx="8091261" cy="369332"/>
          </a:xfrm>
          <a:prstGeom prst="rect">
            <a:avLst/>
          </a:prstGeom>
        </p:spPr>
        <p:txBody>
          <a:bodyPr wrap="square" lIns="0">
            <a:spAutoFit/>
          </a:bodyPr>
          <a:lstStyle/>
          <a:p>
            <a:r>
              <a:rPr lang="en-US" dirty="0">
                <a:solidFill>
                  <a:srgbClr val="DF6752"/>
                </a:solidFill>
                <a:latin typeface="+mn-lt"/>
              </a:rPr>
              <a:t>- SLET DETTE SLIDE, FØR DU FÆRDIGGØR PRÆSENTATIONEN</a:t>
            </a:r>
            <a:endParaRPr lang="da-DK" dirty="0">
              <a:solidFill>
                <a:srgbClr val="DF6752"/>
              </a:solidFill>
              <a:latin typeface="+mn-lt"/>
            </a:endParaRPr>
          </a:p>
        </p:txBody>
      </p:sp>
      <p:sp>
        <p:nvSpPr>
          <p:cNvPr id="5" name="Text Box 48"/>
          <p:cNvSpPr txBox="1">
            <a:spLocks noChangeArrowheads="1"/>
          </p:cNvSpPr>
          <p:nvPr userDrawn="1"/>
        </p:nvSpPr>
        <p:spPr bwMode="auto">
          <a:xfrm>
            <a:off x="766763" y="2205038"/>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mn-lt"/>
                <a:ea typeface="+mn-ea"/>
                <a:cs typeface="Arial" panose="020B0604020202020204" pitchFamily="34" charset="0"/>
              </a:rPr>
              <a:t>SKRIFT</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da-DK" altLang="da-DK" sz="900" b="0" kern="1200" noProof="1">
                <a:solidFill>
                  <a:schemeClr val="tx1"/>
                </a:solidFill>
                <a:latin typeface="+mn-lt"/>
                <a:ea typeface="+mn-ea"/>
                <a:cs typeface="Arial" panose="020B0604020202020204" pitchFamily="34" charset="0"/>
              </a:rPr>
              <a:t>AAU anvender vores</a:t>
            </a:r>
            <a:r>
              <a:rPr lang="da-DK" altLang="da-DK" sz="900" b="0" kern="1200" baseline="0" noProof="1">
                <a:solidFill>
                  <a:schemeClr val="tx1"/>
                </a:solidFill>
                <a:latin typeface="+mn-lt"/>
                <a:ea typeface="+mn-ea"/>
                <a:cs typeface="Arial" panose="020B0604020202020204" pitchFamily="34" charset="0"/>
              </a:rPr>
              <a:t> sekundære </a:t>
            </a:r>
            <a:r>
              <a:rPr lang="da-DK" altLang="da-DK" sz="900" b="0" kern="1200" noProof="1">
                <a:solidFill>
                  <a:schemeClr val="tx1"/>
                </a:solidFill>
                <a:latin typeface="+mn-lt"/>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2205038"/>
            <a:ext cx="2327618" cy="346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2205038"/>
            <a:ext cx="2285301" cy="32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INDSÆT BILLEDE</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På layouts med billedholder: Klik på ikon og vælg </a:t>
            </a:r>
            <a:r>
              <a:rPr lang="da-DK" sz="900" b="1" kern="1200" noProof="1">
                <a:solidFill>
                  <a:schemeClr val="tx1"/>
                </a:solidFill>
                <a:latin typeface="+mn-lt"/>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a:t>
            </a:r>
            <a:r>
              <a:rPr lang="da-DK" sz="900" b="0" kern="1200" noProof="1">
                <a:solidFill>
                  <a:schemeClr val="tx1"/>
                </a:solidFill>
                <a:latin typeface="+mn-lt"/>
                <a:ea typeface="+mn-ea"/>
                <a:cs typeface="Arial" panose="020B0604020202020204" pitchFamily="34" charset="0"/>
              </a:rPr>
              <a:t>. Klik </a:t>
            </a:r>
            <a:r>
              <a:rPr lang="da-DK" sz="900" b="1" kern="1200" noProof="1">
                <a:solidFill>
                  <a:schemeClr val="tx1"/>
                </a:solidFill>
                <a:latin typeface="+mn-lt"/>
                <a:ea typeface="+mn-ea"/>
                <a:cs typeface="Arial" panose="020B0604020202020204" pitchFamily="34" charset="0"/>
              </a:rPr>
              <a:t>Beskær</a:t>
            </a:r>
            <a:r>
              <a:rPr lang="da-DK" sz="900" b="0" kern="1200" noProof="1">
                <a:solidFill>
                  <a:schemeClr val="tx1"/>
                </a:solidFill>
                <a:latin typeface="+mn-lt"/>
                <a:ea typeface="+mn-ea"/>
                <a:cs typeface="Arial" panose="020B0604020202020204" pitchFamily="34" charset="0"/>
              </a:rPr>
              <a:t> </a:t>
            </a:r>
            <a:r>
              <a:rPr lang="da-DK" sz="900" b="0" i="1" kern="1200" noProof="1">
                <a:solidFill>
                  <a:schemeClr val="tx1"/>
                </a:solidFill>
                <a:latin typeface="+mn-lt"/>
                <a:ea typeface="+mn-ea"/>
                <a:cs typeface="Arial" panose="020B0604020202020204" pitchFamily="34" charset="0"/>
              </a:rPr>
              <a:t>(højreklik på billedet og tryk på ikonet som er vist til højre) </a:t>
            </a:r>
            <a:r>
              <a:rPr lang="da-DK" sz="900" b="0" kern="1200" noProof="1">
                <a:solidFill>
                  <a:schemeClr val="tx1"/>
                </a:solidFill>
                <a:latin typeface="+mn-lt"/>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Ønsker du at skalere billedet </a:t>
            </a:r>
            <a:r>
              <a:rPr lang="da-DK" sz="900" i="1" kern="1200" noProof="1">
                <a:solidFill>
                  <a:schemeClr val="tx1"/>
                </a:solidFill>
                <a:latin typeface="+mn-lt"/>
                <a:ea typeface="+mn-ea"/>
                <a:cs typeface="Arial" panose="020B0604020202020204" pitchFamily="34" charset="0"/>
              </a:rPr>
              <a:t>(ændre billedets størrelse uden at ændre dets proportioner)</a:t>
            </a:r>
            <a:r>
              <a:rPr lang="da-DK" sz="900" b="0" i="1" kern="1200" noProof="1">
                <a:solidFill>
                  <a:schemeClr val="tx1"/>
                </a:solidFill>
                <a:latin typeface="+mn-lt"/>
                <a:ea typeface="+mn-ea"/>
                <a:cs typeface="Arial" panose="020B0604020202020204" pitchFamily="34" charset="0"/>
              </a:rPr>
              <a:t>, </a:t>
            </a:r>
            <a:r>
              <a:rPr lang="da-DK" sz="900" b="0" kern="1200" noProof="1">
                <a:solidFill>
                  <a:schemeClr val="tx1"/>
                </a:solidFill>
                <a:latin typeface="+mn-lt"/>
                <a:ea typeface="+mn-ea"/>
                <a:cs typeface="Arial" panose="020B0604020202020204" pitchFamily="34" charset="0"/>
              </a:rPr>
              <a:t>så hold </a:t>
            </a:r>
            <a:r>
              <a:rPr lang="da-DK" sz="900" b="1" kern="1200" noProof="1">
                <a:solidFill>
                  <a:schemeClr val="tx1"/>
                </a:solidFill>
                <a:latin typeface="+mn-lt"/>
                <a:ea typeface="+mn-ea"/>
                <a:cs typeface="Arial" panose="020B0604020202020204" pitchFamily="34" charset="0"/>
              </a:rPr>
              <a:t>SHIFT</a:t>
            </a:r>
            <a:r>
              <a:rPr lang="da-DK" sz="900" b="0" kern="1200" noProof="1">
                <a:solidFill>
                  <a:schemeClr val="tx1"/>
                </a:solidFill>
                <a:latin typeface="+mn-lt"/>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3. </a:t>
            </a:r>
            <a:r>
              <a:rPr lang="da-DK" sz="900" b="0" kern="1200" noProof="1">
                <a:solidFill>
                  <a:schemeClr val="tx1"/>
                </a:solidFill>
                <a:latin typeface="+mn-lt"/>
                <a:ea typeface="+mn-ea"/>
                <a:cs typeface="Arial" panose="020B0604020202020204" pitchFamily="34" charset="0"/>
              </a:rPr>
              <a:t>Højreklik på billedet og vælg </a:t>
            </a:r>
            <a:r>
              <a:rPr lang="da-DK" sz="900" b="1" kern="1200" noProof="1">
                <a:solidFill>
                  <a:schemeClr val="tx1"/>
                </a:solidFill>
                <a:latin typeface="+mn-lt"/>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Tip: </a:t>
            </a:r>
            <a:r>
              <a:rPr lang="da-DK" sz="900" b="0" kern="1200" noProof="1">
                <a:solidFill>
                  <a:schemeClr val="tx1"/>
                </a:solidFill>
                <a:latin typeface="+mn-lt"/>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mn-lt"/>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647519"/>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16" name="Text Box 48"/>
          <p:cNvSpPr txBox="1">
            <a:spLocks noChangeArrowheads="1"/>
          </p:cNvSpPr>
          <p:nvPr userDrawn="1"/>
        </p:nvSpPr>
        <p:spPr bwMode="auto">
          <a:xfrm>
            <a:off x="3428374" y="2205038"/>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mn-lt"/>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da-DK" altLang="da-DK" sz="900" b="1" kern="1200" noProof="1">
                <a:solidFill>
                  <a:schemeClr val="tx1"/>
                </a:solidFill>
                <a:latin typeface="+mn-lt"/>
                <a:ea typeface="+mn-ea"/>
                <a:cs typeface="Arial" panose="020B0604020202020204" pitchFamily="34" charset="0"/>
              </a:rPr>
              <a:t>1. </a:t>
            </a:r>
            <a:r>
              <a:rPr lang="da-DK" altLang="da-DK" sz="900" kern="1200" noProof="1">
                <a:solidFill>
                  <a:schemeClr val="tx1"/>
                </a:solidFill>
                <a:latin typeface="+mn-lt"/>
                <a:ea typeface="+mn-ea"/>
                <a:cs typeface="Arial" panose="020B0604020202020204" pitchFamily="34" charset="0"/>
              </a:rPr>
              <a:t>Klik på </a:t>
            </a:r>
            <a:r>
              <a:rPr lang="da-DK" altLang="da-DK" sz="900" b="1" kern="1200" noProof="1">
                <a:solidFill>
                  <a:schemeClr val="tx1"/>
                </a:solidFill>
                <a:latin typeface="+mn-lt"/>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mn-lt"/>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mn-lt"/>
                <a:ea typeface="+mn-ea"/>
                <a:cs typeface="Arial" panose="020B0604020202020204" pitchFamily="34" charset="0"/>
              </a:rPr>
              <a:t>For at få et ensartet udtryk i vores præsentationer er der</a:t>
            </a:r>
            <a:r>
              <a:rPr lang="da-DK" sz="900" b="0" kern="1200" baseline="0" noProof="1">
                <a:solidFill>
                  <a:schemeClr val="tx1"/>
                </a:solidFill>
                <a:latin typeface="+mn-lt"/>
                <a:ea typeface="+mn-ea"/>
                <a:cs typeface="Arial" panose="020B0604020202020204" pitchFamily="34" charset="0"/>
              </a:rPr>
              <a:t> guidelines i form af </a:t>
            </a:r>
            <a:r>
              <a:rPr lang="da-DK" sz="900" b="1" kern="1200" baseline="0" noProof="1">
                <a:solidFill>
                  <a:schemeClr val="tx1"/>
                </a:solidFill>
                <a:latin typeface="+mn-lt"/>
                <a:ea typeface="+mn-ea"/>
                <a:cs typeface="Arial" panose="020B0604020202020204" pitchFamily="34" charset="0"/>
              </a:rPr>
              <a:t>Hjælpelinjer. </a:t>
            </a:r>
            <a:r>
              <a:rPr lang="da-DK" sz="900" b="0" kern="1200" baseline="0" noProof="1">
                <a:solidFill>
                  <a:schemeClr val="tx1"/>
                </a:solidFill>
                <a:latin typeface="+mn-lt"/>
                <a:ea typeface="+mn-ea"/>
                <a:cs typeface="Arial" panose="020B0604020202020204" pitchFamily="34" charset="0"/>
              </a:rPr>
              <a:t>For at se disse: </a:t>
            </a:r>
            <a:endParaRPr lang="da-DK" sz="900" b="0" kern="1200" noProof="1">
              <a:solidFill>
                <a:schemeClr val="tx1"/>
              </a:solidFill>
              <a:latin typeface="+mn-lt"/>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1. </a:t>
            </a:r>
            <a:r>
              <a:rPr lang="da-DK" sz="900" b="0" kern="1200" noProof="1">
                <a:solidFill>
                  <a:schemeClr val="tx1"/>
                </a:solidFill>
                <a:latin typeface="+mn-lt"/>
                <a:ea typeface="+mn-ea"/>
                <a:cs typeface="Arial" panose="020B0604020202020204" pitchFamily="34" charset="0"/>
              </a:rPr>
              <a:t>Klik på </a:t>
            </a:r>
            <a:r>
              <a:rPr lang="da-DK" sz="900" b="1" kern="1200" noProof="1">
                <a:solidFill>
                  <a:schemeClr val="tx1"/>
                </a:solidFill>
                <a:latin typeface="+mn-lt"/>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mn-lt"/>
                <a:ea typeface="+mn-ea"/>
                <a:cs typeface="Arial" panose="020B0604020202020204" pitchFamily="34" charset="0"/>
              </a:rPr>
              <a:t>2. </a:t>
            </a:r>
            <a:r>
              <a:rPr lang="da-DK" sz="900" b="0" kern="1200" noProof="1">
                <a:solidFill>
                  <a:schemeClr val="tx1"/>
                </a:solidFill>
                <a:latin typeface="+mn-lt"/>
                <a:ea typeface="+mn-ea"/>
                <a:cs typeface="Arial" panose="020B0604020202020204" pitchFamily="34" charset="0"/>
              </a:rPr>
              <a:t>Vælg </a:t>
            </a:r>
            <a:r>
              <a:rPr lang="da-DK" sz="900" b="1" kern="1200" noProof="1">
                <a:solidFill>
                  <a:schemeClr val="tx1"/>
                </a:solidFill>
                <a:latin typeface="+mn-lt"/>
                <a:ea typeface="+mn-ea"/>
                <a:cs typeface="Arial" panose="020B0604020202020204" pitchFamily="34" charset="0"/>
              </a:rPr>
              <a:t>Gitterlinjer</a:t>
            </a:r>
            <a:r>
              <a:rPr lang="da-DK" sz="900" b="0" kern="1200" noProof="1">
                <a:solidFill>
                  <a:schemeClr val="tx1"/>
                </a:solidFill>
                <a:latin typeface="+mn-lt"/>
                <a:ea typeface="+mn-ea"/>
                <a:cs typeface="Arial" panose="020B0604020202020204" pitchFamily="34" charset="0"/>
              </a:rPr>
              <a:t> og/eller </a:t>
            </a:r>
            <a:r>
              <a:rPr lang="da-DK" sz="900" b="1" kern="1200" noProof="1">
                <a:solidFill>
                  <a:schemeClr val="tx1"/>
                </a:solidFill>
                <a:latin typeface="+mn-lt"/>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mn-lt"/>
                <a:ea typeface="+mn-ea"/>
                <a:cs typeface="Arial" panose="020B0604020202020204" pitchFamily="34" charset="0"/>
              </a:rPr>
              <a:t>Tip: </a:t>
            </a:r>
            <a:r>
              <a:rPr lang="da-DK" sz="900" b="0" kern="1200" noProof="1">
                <a:solidFill>
                  <a:srgbClr val="DF6752"/>
                </a:solidFill>
                <a:latin typeface="+mn-lt"/>
                <a:ea typeface="+mn-ea"/>
                <a:cs typeface="Arial" panose="020B0604020202020204" pitchFamily="34" charset="0"/>
              </a:rPr>
              <a:t>Tryk </a:t>
            </a:r>
            <a:r>
              <a:rPr lang="da-DK" sz="900" b="1" kern="1200" noProof="1">
                <a:solidFill>
                  <a:srgbClr val="DF6752"/>
                </a:solidFill>
                <a:latin typeface="+mn-lt"/>
                <a:ea typeface="+mn-ea"/>
                <a:cs typeface="Arial" panose="020B0604020202020204" pitchFamily="34" charset="0"/>
              </a:rPr>
              <a:t>Alt + F9</a:t>
            </a:r>
            <a:r>
              <a:rPr lang="da-DK" sz="900" b="0" kern="1200" noProof="1">
                <a:solidFill>
                  <a:srgbClr val="DF6752"/>
                </a:solidFill>
                <a:latin typeface="+mn-lt"/>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486989"/>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903752"/>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867115"/>
            <a:ext cx="319516" cy="568784"/>
          </a:xfrm>
          <a:prstGeom prst="rect">
            <a:avLst/>
          </a:prstGeom>
        </p:spPr>
      </p:pic>
      <p:sp>
        <p:nvSpPr>
          <p:cNvPr id="22" name="Rektangel 21"/>
          <p:cNvSpPr/>
          <p:nvPr userDrawn="1"/>
        </p:nvSpPr>
        <p:spPr>
          <a:xfrm>
            <a:off x="766763" y="651963"/>
            <a:ext cx="6096000" cy="1200329"/>
          </a:xfrm>
          <a:prstGeom prst="rect">
            <a:avLst/>
          </a:prstGeom>
        </p:spPr>
        <p:txBody>
          <a:bodyPr lIns="0" rIns="72000">
            <a:spAutoFit/>
          </a:bodyPr>
          <a:lstStyle/>
          <a:p>
            <a:r>
              <a:rPr lang="en-US" sz="3600" b="1" spc="300" dirty="0">
                <a:latin typeface="+mn-lt"/>
              </a:rPr>
              <a:t>BRUGERGUIDE</a:t>
            </a:r>
            <a:br>
              <a:rPr lang="en-US" sz="3600" b="1" spc="300" dirty="0">
                <a:latin typeface="+mn-lt"/>
              </a:rPr>
            </a:br>
            <a:endParaRPr lang="da-DK" sz="3600" b="1" spc="300" dirty="0">
              <a:latin typeface="+mn-lt"/>
            </a:endParaRPr>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6119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PAUSE</a:t>
            </a:r>
            <a:br>
              <a:rPr lang="en-US" dirty="0"/>
            </a:br>
            <a:r>
              <a:rPr lang="en-US" dirty="0"/>
              <a:t>OVERSKRIFT</a:t>
            </a:r>
          </a:p>
        </p:txBody>
      </p:sp>
      <p:pic>
        <p:nvPicPr>
          <p:cNvPr id="31" name="Billede 30"/>
          <p:cNvPicPr>
            <a:picLocks noChangeAspect="1"/>
          </p:cNvPicPr>
          <p:nvPr userDrawn="1"/>
        </p:nvPicPr>
        <p:blipFill rotWithShape="1">
          <a:blip r:embed="rId2">
            <a:extLst>
              <a:ext uri="{28A0092B-C50C-407E-A947-70E740481C1C}">
                <a14:useLocalDpi xmlns:a14="http://schemas.microsoft.com/office/drawing/2010/main" val="0"/>
              </a:ext>
            </a:extLst>
          </a:blip>
          <a:srcRect l="34564" t="23050" r="34914" b="23274"/>
          <a:stretch/>
        </p:blipFill>
        <p:spPr>
          <a:xfrm>
            <a:off x="5371070" y="5855070"/>
            <a:ext cx="1433384" cy="84026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a:latin typeface="+mn-lt"/>
              </a:defRPr>
            </a:lvl1pPr>
          </a:lstStyle>
          <a:p>
            <a:r>
              <a:rPr lang="en-US" dirty="0"/>
              <a:t>KLIK HER FOR AT ÆNDRE TITEL</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KLIK HER FOR AT ÆNDRE TITEL</a:t>
            </a:r>
          </a:p>
        </p:txBody>
      </p:sp>
      <p:sp>
        <p:nvSpPr>
          <p:cNvPr id="11" name="Pladsholder til diagram 10"/>
          <p:cNvSpPr>
            <a:spLocks noGrp="1"/>
          </p:cNvSpPr>
          <p:nvPr>
            <p:ph type="chart" sz="quarter" idx="12"/>
          </p:nvPr>
        </p:nvSpPr>
        <p:spPr>
          <a:xfrm>
            <a:off x="6888163" y="2205037"/>
            <a:ext cx="4732337" cy="3572737"/>
          </a:xfrm>
        </p:spPr>
        <p:txBody>
          <a:bodyPr/>
          <a:lstStyle/>
          <a:p>
            <a:r>
              <a:rPr lang="en-US"/>
              <a:t>Click icon to add chart</a:t>
            </a:r>
            <a:endParaRPr lang="da-DK"/>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a:solidFill>
                  <a:schemeClr val="bg1"/>
                </a:solidFill>
                <a:latin typeface="+mn-lt"/>
              </a:defRPr>
            </a:lvl1pPr>
          </a:lstStyle>
          <a:p>
            <a:r>
              <a:rPr lang="en-US" dirty="0"/>
              <a:t>KLIK HER FOR AT ÆNDRE TITEL</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a:solidFill>
                  <a:schemeClr val="bg1"/>
                </a:solidFill>
                <a:latin typeface="+mn-lt"/>
              </a:defRPr>
            </a:lvl1pPr>
          </a:lstStyle>
          <a:p>
            <a:r>
              <a:rPr lang="en-US" dirty="0"/>
              <a:t>KLIK HER FOR AT ÆNDRE TITEL</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INDSÆT POWERPOINT- ELLER ENHEDSNAVN HER</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3" y="6337504"/>
            <a:ext cx="1067932" cy="266983"/>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335700"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4192" y="6337504"/>
            <a:ext cx="1067935" cy="266983"/>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6359" b="1684"/>
          <a:stretch/>
        </p:blipFill>
        <p:spPr/>
      </p:pic>
      <p:sp>
        <p:nvSpPr>
          <p:cNvPr id="4" name="Titel 3"/>
          <p:cNvSpPr>
            <a:spLocks noGrp="1"/>
          </p:cNvSpPr>
          <p:nvPr>
            <p:ph type="title"/>
          </p:nvPr>
        </p:nvSpPr>
        <p:spPr/>
        <p:txBody>
          <a:bodyPr/>
          <a:lstStyle/>
          <a:p>
            <a:r>
              <a:rPr lang="da-DK" dirty="0"/>
              <a:t>Guide to Project Finance 2024</a:t>
            </a:r>
            <a:endParaRPr lang="da-DK" b="0" dirty="0"/>
          </a:p>
        </p:txBody>
      </p:sp>
      <p:sp>
        <p:nvSpPr>
          <p:cNvPr id="7" name="Pladsholder til tekst 6"/>
          <p:cNvSpPr>
            <a:spLocks noGrp="1"/>
          </p:cNvSpPr>
          <p:nvPr>
            <p:ph type="body" sz="quarter" idx="12"/>
          </p:nvPr>
        </p:nvSpPr>
        <p:spPr/>
        <p:txBody>
          <a:bodyPr/>
          <a:lstStyle/>
          <a:p>
            <a:r>
              <a:rPr lang="da-DK" dirty="0"/>
              <a:t>Department of Electronic Systems</a:t>
            </a:r>
          </a:p>
        </p:txBody>
      </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35798" t="13321" r="36944"/>
          <a:stretch/>
        </p:blipFill>
        <p:spPr>
          <a:xfrm>
            <a:off x="5394959" y="5564777"/>
            <a:ext cx="1345475" cy="1429630"/>
          </a:xfrm>
          <a:prstGeom prst="rect">
            <a:avLst/>
          </a:prstGeom>
        </p:spPr>
      </p:pic>
    </p:spTree>
    <p:extLst>
      <p:ext uri="{BB962C8B-B14F-4D97-AF65-F5344CB8AC3E}">
        <p14:creationId xmlns:p14="http://schemas.microsoft.com/office/powerpoint/2010/main" val="229067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6A4C5-B683-BD21-835A-51FD6176EE4F}"/>
              </a:ext>
            </a:extLst>
          </p:cNvPr>
          <p:cNvSpPr>
            <a:spLocks noGrp="1"/>
          </p:cNvSpPr>
          <p:nvPr>
            <p:ph type="title"/>
          </p:nvPr>
        </p:nvSpPr>
        <p:spPr>
          <a:xfrm>
            <a:off x="766762" y="313751"/>
            <a:ext cx="9445873" cy="1402687"/>
          </a:xfrm>
        </p:spPr>
        <p:txBody>
          <a:bodyPr/>
          <a:lstStyle/>
          <a:p>
            <a:r>
              <a:rPr lang="da-DK" dirty="0"/>
              <a:t>Purpose with guide</a:t>
            </a:r>
          </a:p>
        </p:txBody>
      </p:sp>
      <p:sp>
        <p:nvSpPr>
          <p:cNvPr id="4" name="Text Placeholder 3">
            <a:extLst>
              <a:ext uri="{FF2B5EF4-FFF2-40B4-BE49-F238E27FC236}">
                <a16:creationId xmlns:a16="http://schemas.microsoft.com/office/drawing/2014/main" id="{7ED38669-4CA6-5D7C-44E4-1D16D8C240E9}"/>
              </a:ext>
            </a:extLst>
          </p:cNvPr>
          <p:cNvSpPr>
            <a:spLocks noGrp="1"/>
          </p:cNvSpPr>
          <p:nvPr>
            <p:ph type="body" sz="quarter" idx="12"/>
          </p:nvPr>
        </p:nvSpPr>
        <p:spPr>
          <a:xfrm>
            <a:off x="766762" y="2205038"/>
            <a:ext cx="10576151" cy="3752115"/>
          </a:xfrm>
        </p:spPr>
        <p:txBody>
          <a:bodyPr>
            <a:normAutofit/>
          </a:bodyPr>
          <a:lstStyle/>
          <a:p>
            <a:pPr algn="l"/>
            <a:r>
              <a:rPr lang="en-US" sz="2000" b="0" i="0" dirty="0">
                <a:solidFill>
                  <a:srgbClr val="111111"/>
                </a:solidFill>
                <a:effectLst/>
                <a:latin typeface="+mj-lt"/>
              </a:rPr>
              <a:t>Create clarity regarding the Department’s expectations to the finances in research projects in relation to the frameworks set by the respective funding source.</a:t>
            </a:r>
          </a:p>
          <a:p>
            <a:pPr algn="l"/>
            <a:r>
              <a:rPr lang="en-US" sz="2000" b="0" i="0" dirty="0">
                <a:solidFill>
                  <a:srgbClr val="111111"/>
                </a:solidFill>
                <a:effectLst/>
                <a:latin typeface="+mj-lt"/>
              </a:rPr>
              <a:t>This guide is intended to help each researcher develop the budget for a project application in collaboration with the Finance Team.</a:t>
            </a:r>
          </a:p>
          <a:p>
            <a:pPr algn="l"/>
            <a:r>
              <a:rPr lang="en-US" sz="2000" b="0" i="0" dirty="0">
                <a:solidFill>
                  <a:srgbClr val="111111"/>
                </a:solidFill>
                <a:effectLst/>
                <a:latin typeface="+mj-lt"/>
              </a:rPr>
              <a:t>If a researcher wishes to deviate from the guide when applying for a project, this must be justified when seeking approval from the Head of Department.</a:t>
            </a:r>
          </a:p>
          <a:p>
            <a:pPr algn="l"/>
            <a:r>
              <a:rPr lang="en-US" sz="2000" b="0" i="0" dirty="0">
                <a:solidFill>
                  <a:srgbClr val="111111"/>
                </a:solidFill>
                <a:effectLst/>
                <a:latin typeface="+mj-lt"/>
              </a:rPr>
              <a:t>The Head of Department assesses all project applications based on an individual assessment of the Department’s finances, research strategy, and each researcher’s career development.</a:t>
            </a:r>
          </a:p>
        </p:txBody>
      </p:sp>
      <p:sp>
        <p:nvSpPr>
          <p:cNvPr id="5" name="Text Placeholder 4">
            <a:extLst>
              <a:ext uri="{FF2B5EF4-FFF2-40B4-BE49-F238E27FC236}">
                <a16:creationId xmlns:a16="http://schemas.microsoft.com/office/drawing/2014/main" id="{DB1EC423-0E0B-5822-87EC-104C8F46B3A1}"/>
              </a:ext>
            </a:extLst>
          </p:cNvPr>
          <p:cNvSpPr>
            <a:spLocks noGrp="1"/>
          </p:cNvSpPr>
          <p:nvPr>
            <p:ph type="body" sz="quarter" idx="13"/>
          </p:nvPr>
        </p:nvSpPr>
        <p:spPr/>
        <p:txBody>
          <a:bodyPr/>
          <a:lstStyle/>
          <a:p>
            <a:r>
              <a:rPr lang="da-DK" dirty="0"/>
              <a:t>Elektroniske Systemer</a:t>
            </a:r>
          </a:p>
        </p:txBody>
      </p:sp>
    </p:spTree>
    <p:extLst>
      <p:ext uri="{BB962C8B-B14F-4D97-AF65-F5344CB8AC3E}">
        <p14:creationId xmlns:p14="http://schemas.microsoft.com/office/powerpoint/2010/main" val="292481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6A4C5-B683-BD21-835A-51FD6176EE4F}"/>
              </a:ext>
            </a:extLst>
          </p:cNvPr>
          <p:cNvSpPr>
            <a:spLocks noGrp="1"/>
          </p:cNvSpPr>
          <p:nvPr>
            <p:ph type="title"/>
          </p:nvPr>
        </p:nvSpPr>
        <p:spPr>
          <a:xfrm>
            <a:off x="766762" y="313751"/>
            <a:ext cx="9445873" cy="1402687"/>
          </a:xfrm>
        </p:spPr>
        <p:txBody>
          <a:bodyPr/>
          <a:lstStyle/>
          <a:p>
            <a:r>
              <a:rPr lang="da-DK" dirty="0"/>
              <a:t>Financial Focus </a:t>
            </a:r>
            <a:r>
              <a:rPr lang="da-DK" dirty="0" err="1"/>
              <a:t>Areas</a:t>
            </a:r>
            <a:endParaRPr lang="da-DK" dirty="0"/>
          </a:p>
        </p:txBody>
      </p:sp>
      <p:sp>
        <p:nvSpPr>
          <p:cNvPr id="4" name="Text Placeholder 3">
            <a:extLst>
              <a:ext uri="{FF2B5EF4-FFF2-40B4-BE49-F238E27FC236}">
                <a16:creationId xmlns:a16="http://schemas.microsoft.com/office/drawing/2014/main" id="{7ED38669-4CA6-5D7C-44E4-1D16D8C240E9}"/>
              </a:ext>
            </a:extLst>
          </p:cNvPr>
          <p:cNvSpPr>
            <a:spLocks noGrp="1"/>
          </p:cNvSpPr>
          <p:nvPr>
            <p:ph type="body" sz="quarter" idx="12"/>
          </p:nvPr>
        </p:nvSpPr>
        <p:spPr>
          <a:xfrm>
            <a:off x="766762" y="1394848"/>
            <a:ext cx="10728551" cy="4732254"/>
          </a:xfrm>
        </p:spPr>
        <p:txBody>
          <a:bodyPr>
            <a:noAutofit/>
          </a:bodyPr>
          <a:lstStyle/>
          <a:p>
            <a:pPr marL="0" indent="0" algn="l">
              <a:buNone/>
            </a:pPr>
            <a:r>
              <a:rPr lang="en-US" sz="2000" b="1" i="0" dirty="0">
                <a:solidFill>
                  <a:srgbClr val="111111"/>
                </a:solidFill>
                <a:effectLst/>
                <a:latin typeface="+mj-lt"/>
              </a:rPr>
              <a:t>Focus areas</a:t>
            </a:r>
            <a:r>
              <a:rPr lang="en-US" sz="2000" b="0" i="0" dirty="0">
                <a:solidFill>
                  <a:srgbClr val="111111"/>
                </a:solidFill>
                <a:effectLst/>
                <a:latin typeface="+mj-lt"/>
              </a:rPr>
              <a:t>:</a:t>
            </a:r>
            <a:endParaRPr lang="en-US" sz="2000" dirty="0">
              <a:solidFill>
                <a:srgbClr val="111111"/>
              </a:solidFill>
              <a:latin typeface="+mj-lt"/>
            </a:endParaRPr>
          </a:p>
          <a:p>
            <a:pPr algn="l"/>
            <a:r>
              <a:rPr lang="en-US" sz="2000" b="0" i="0" dirty="0">
                <a:solidFill>
                  <a:srgbClr val="111111"/>
                </a:solidFill>
                <a:effectLst/>
                <a:latin typeface="+mj-lt"/>
              </a:rPr>
              <a:t>Possibility for staff-buy: The aim is always to cover the real investment of time in the project by the permanently employed staff (VIP, T-TAP and A-TAP) to the greatest possible extent.</a:t>
            </a:r>
          </a:p>
          <a:p>
            <a:pPr algn="l"/>
            <a:r>
              <a:rPr lang="en-US" sz="2000" dirty="0">
                <a:solidFill>
                  <a:srgbClr val="111111"/>
                </a:solidFill>
                <a:latin typeface="+mj-lt"/>
              </a:rPr>
              <a:t>PhD education rates</a:t>
            </a:r>
            <a:r>
              <a:rPr lang="en-US" sz="2000" b="0" i="0" dirty="0">
                <a:solidFill>
                  <a:srgbClr val="111111"/>
                </a:solidFill>
                <a:effectLst/>
                <a:latin typeface="+mj-lt"/>
              </a:rPr>
              <a:t>: education rate for the education of PhD students is always applied for, where this is allowed.</a:t>
            </a:r>
          </a:p>
          <a:p>
            <a:pPr algn="l"/>
            <a:r>
              <a:rPr lang="en-US" sz="2000" b="0" i="0" dirty="0">
                <a:solidFill>
                  <a:srgbClr val="111111"/>
                </a:solidFill>
                <a:effectLst/>
                <a:latin typeface="+mj-lt"/>
              </a:rPr>
              <a:t>Overhead: Maximum allowable overhead percentage is always applied for.</a:t>
            </a:r>
          </a:p>
          <a:p>
            <a:pPr algn="l"/>
            <a:r>
              <a:rPr lang="en-US" sz="2000" b="0" i="0" dirty="0">
                <a:solidFill>
                  <a:srgbClr val="111111"/>
                </a:solidFill>
                <a:effectLst/>
                <a:latin typeface="+mj-lt"/>
              </a:rPr>
              <a:t>Co-financing requirement: The minimum required </a:t>
            </a:r>
            <a:r>
              <a:rPr lang="en-US" sz="2000" b="0" i="0">
                <a:solidFill>
                  <a:srgbClr val="111111"/>
                </a:solidFill>
                <a:effectLst/>
                <a:latin typeface="+mj-lt"/>
              </a:rPr>
              <a:t>percentage of </a:t>
            </a:r>
            <a:r>
              <a:rPr lang="en-US" sz="2000" b="0" i="0" dirty="0">
                <a:solidFill>
                  <a:srgbClr val="111111"/>
                </a:solidFill>
                <a:effectLst/>
                <a:latin typeface="+mj-lt"/>
              </a:rPr>
              <a:t>co-financing is always applied for. Additional co-financing, e.g. the researcher’s free research time, is not financially registered on the project.</a:t>
            </a:r>
            <a:endParaRPr lang="en-US" sz="2000" b="1" i="0" dirty="0">
              <a:solidFill>
                <a:srgbClr val="000000"/>
              </a:solidFill>
              <a:effectLst/>
              <a:latin typeface="+mj-lt"/>
            </a:endParaRPr>
          </a:p>
          <a:p>
            <a:pPr marL="0" indent="0" algn="l">
              <a:buNone/>
            </a:pPr>
            <a:endParaRPr lang="en-US" sz="2000" b="0" i="0" dirty="0">
              <a:solidFill>
                <a:srgbClr val="111111"/>
              </a:solidFill>
              <a:effectLst/>
              <a:latin typeface="+mj-lt"/>
            </a:endParaRPr>
          </a:p>
        </p:txBody>
      </p:sp>
      <p:sp>
        <p:nvSpPr>
          <p:cNvPr id="5" name="Text Placeholder 4">
            <a:extLst>
              <a:ext uri="{FF2B5EF4-FFF2-40B4-BE49-F238E27FC236}">
                <a16:creationId xmlns:a16="http://schemas.microsoft.com/office/drawing/2014/main" id="{DB1EC423-0E0B-5822-87EC-104C8F46B3A1}"/>
              </a:ext>
            </a:extLst>
          </p:cNvPr>
          <p:cNvSpPr>
            <a:spLocks noGrp="1"/>
          </p:cNvSpPr>
          <p:nvPr>
            <p:ph type="body" sz="quarter" idx="13"/>
          </p:nvPr>
        </p:nvSpPr>
        <p:spPr/>
        <p:txBody>
          <a:bodyPr/>
          <a:lstStyle/>
          <a:p>
            <a:r>
              <a:rPr lang="da-DK" dirty="0"/>
              <a:t>Elektroniske Systemer</a:t>
            </a:r>
          </a:p>
        </p:txBody>
      </p:sp>
    </p:spTree>
    <p:extLst>
      <p:ext uri="{BB962C8B-B14F-4D97-AF65-F5344CB8AC3E}">
        <p14:creationId xmlns:p14="http://schemas.microsoft.com/office/powerpoint/2010/main" val="368425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6A4C5-B683-BD21-835A-51FD6176EE4F}"/>
              </a:ext>
            </a:extLst>
          </p:cNvPr>
          <p:cNvSpPr>
            <a:spLocks noGrp="1"/>
          </p:cNvSpPr>
          <p:nvPr>
            <p:ph type="title"/>
          </p:nvPr>
        </p:nvSpPr>
        <p:spPr>
          <a:xfrm>
            <a:off x="766762" y="313751"/>
            <a:ext cx="9445873" cy="1402687"/>
          </a:xfrm>
        </p:spPr>
        <p:txBody>
          <a:bodyPr/>
          <a:lstStyle/>
          <a:p>
            <a:r>
              <a:rPr lang="da-DK" dirty="0"/>
              <a:t>Guide in </a:t>
            </a:r>
            <a:r>
              <a:rPr lang="da-DK" dirty="0" err="1"/>
              <a:t>praxis</a:t>
            </a:r>
            <a:endParaRPr lang="en-US" dirty="0"/>
          </a:p>
        </p:txBody>
      </p:sp>
      <p:sp>
        <p:nvSpPr>
          <p:cNvPr id="4" name="Text Placeholder 3">
            <a:extLst>
              <a:ext uri="{FF2B5EF4-FFF2-40B4-BE49-F238E27FC236}">
                <a16:creationId xmlns:a16="http://schemas.microsoft.com/office/drawing/2014/main" id="{7ED38669-4CA6-5D7C-44E4-1D16D8C240E9}"/>
              </a:ext>
            </a:extLst>
          </p:cNvPr>
          <p:cNvSpPr>
            <a:spLocks noGrp="1"/>
          </p:cNvSpPr>
          <p:nvPr>
            <p:ph type="body" sz="quarter" idx="12"/>
          </p:nvPr>
        </p:nvSpPr>
        <p:spPr>
          <a:xfrm>
            <a:off x="766763" y="1477064"/>
            <a:ext cx="4965444" cy="4480090"/>
          </a:xfrm>
        </p:spPr>
        <p:txBody>
          <a:bodyPr>
            <a:normAutofit/>
          </a:bodyPr>
          <a:lstStyle/>
          <a:p>
            <a:pPr algn="l"/>
            <a:r>
              <a:rPr lang="en-US" sz="2000" b="0" i="0" dirty="0">
                <a:solidFill>
                  <a:srgbClr val="111111"/>
                </a:solidFill>
                <a:effectLst/>
                <a:latin typeface="-apple-system"/>
              </a:rPr>
              <a:t>UK10-effect: Application budgets should, to the greatest possible extent, demonstrate a neutral effect on the Department’s finances (UK10-effect).</a:t>
            </a:r>
          </a:p>
          <a:p>
            <a:pPr algn="l"/>
            <a:r>
              <a:rPr lang="en-US" sz="2000" b="0" i="0" dirty="0">
                <a:solidFill>
                  <a:srgbClr val="111111"/>
                </a:solidFill>
                <a:effectLst/>
                <a:latin typeface="-apple-system"/>
              </a:rPr>
              <a:t>The project’s effect depends on the FU-, FF- and FAK-contribution that changes annually - therefore, the staff-buy target is adjusted annually.</a:t>
            </a:r>
          </a:p>
          <a:p>
            <a:pPr algn="l"/>
            <a:r>
              <a:rPr lang="en-US" sz="2000" b="0" i="0" dirty="0">
                <a:solidFill>
                  <a:srgbClr val="111111"/>
                </a:solidFill>
                <a:effectLst/>
                <a:latin typeface="-apple-system"/>
              </a:rPr>
              <a:t>PhDs, research assistants, and postdocs are generally considered as fully funded project employees.</a:t>
            </a:r>
          </a:p>
          <a:p>
            <a:pPr marL="0" indent="0">
              <a:buNone/>
            </a:pPr>
            <a:endParaRPr lang="en-US" sz="1800" b="1" dirty="0">
              <a:solidFill>
                <a:srgbClr val="000000"/>
              </a:solidFill>
            </a:endParaRPr>
          </a:p>
          <a:p>
            <a:pPr marL="0" indent="0">
              <a:buNone/>
            </a:pPr>
            <a:endParaRPr lang="da-DK" sz="1800" dirty="0"/>
          </a:p>
        </p:txBody>
      </p:sp>
      <p:sp>
        <p:nvSpPr>
          <p:cNvPr id="5" name="Text Placeholder 4">
            <a:extLst>
              <a:ext uri="{FF2B5EF4-FFF2-40B4-BE49-F238E27FC236}">
                <a16:creationId xmlns:a16="http://schemas.microsoft.com/office/drawing/2014/main" id="{DB1EC423-0E0B-5822-87EC-104C8F46B3A1}"/>
              </a:ext>
            </a:extLst>
          </p:cNvPr>
          <p:cNvSpPr>
            <a:spLocks noGrp="1"/>
          </p:cNvSpPr>
          <p:nvPr>
            <p:ph type="body" sz="quarter" idx="13"/>
          </p:nvPr>
        </p:nvSpPr>
        <p:spPr/>
        <p:txBody>
          <a:bodyPr/>
          <a:lstStyle/>
          <a:p>
            <a:r>
              <a:rPr lang="da-DK" dirty="0"/>
              <a:t>Elektroniske Systemer</a:t>
            </a:r>
          </a:p>
        </p:txBody>
      </p:sp>
      <p:grpSp>
        <p:nvGrpSpPr>
          <p:cNvPr id="7" name="Group 6">
            <a:extLst>
              <a:ext uri="{FF2B5EF4-FFF2-40B4-BE49-F238E27FC236}">
                <a16:creationId xmlns:a16="http://schemas.microsoft.com/office/drawing/2014/main" id="{8D3A0F11-6347-55E3-DFB1-FD61A1D955A6}"/>
              </a:ext>
            </a:extLst>
          </p:cNvPr>
          <p:cNvGrpSpPr/>
          <p:nvPr/>
        </p:nvGrpSpPr>
        <p:grpSpPr>
          <a:xfrm>
            <a:off x="5805190" y="1470843"/>
            <a:ext cx="6141004" cy="5175198"/>
            <a:chOff x="5805190" y="1470843"/>
            <a:chExt cx="6141004" cy="5175198"/>
          </a:xfrm>
        </p:grpSpPr>
        <p:pic>
          <p:nvPicPr>
            <p:cNvPr id="6" name="Picture 5">
              <a:extLst>
                <a:ext uri="{FF2B5EF4-FFF2-40B4-BE49-F238E27FC236}">
                  <a16:creationId xmlns:a16="http://schemas.microsoft.com/office/drawing/2014/main" id="{546B2D84-E824-A451-8A1C-42EA21077A2A}"/>
                </a:ext>
              </a:extLst>
            </p:cNvPr>
            <p:cNvPicPr>
              <a:picLocks noChangeAspect="1"/>
            </p:cNvPicPr>
            <p:nvPr/>
          </p:nvPicPr>
          <p:blipFill>
            <a:blip r:embed="rId2"/>
            <a:stretch>
              <a:fillRect/>
            </a:stretch>
          </p:blipFill>
          <p:spPr>
            <a:xfrm>
              <a:off x="5805190" y="1470843"/>
              <a:ext cx="6019800" cy="4219575"/>
            </a:xfrm>
            <a:prstGeom prst="rect">
              <a:avLst/>
            </a:prstGeom>
            <a:solidFill>
              <a:schemeClr val="bg1"/>
            </a:solidFill>
            <a:ln>
              <a:solidFill>
                <a:schemeClr val="tx1"/>
              </a:solidFill>
            </a:ln>
          </p:spPr>
        </p:pic>
        <p:sp>
          <p:nvSpPr>
            <p:cNvPr id="2" name="TextBox 1">
              <a:extLst>
                <a:ext uri="{FF2B5EF4-FFF2-40B4-BE49-F238E27FC236}">
                  <a16:creationId xmlns:a16="http://schemas.microsoft.com/office/drawing/2014/main" id="{ECC5CD19-0582-7CFE-9E2A-2E6FF4B93D41}"/>
                </a:ext>
              </a:extLst>
            </p:cNvPr>
            <p:cNvSpPr txBox="1"/>
            <p:nvPr/>
          </p:nvSpPr>
          <p:spPr>
            <a:xfrm>
              <a:off x="5805190" y="5731641"/>
              <a:ext cx="6141004" cy="914400"/>
            </a:xfrm>
            <a:prstGeom prst="rect">
              <a:avLst/>
            </a:prstGeom>
            <a:effectLst/>
          </p:spPr>
          <p:txBody>
            <a:bodyPr vert="horz" wrap="none" lIns="0" tIns="0" rIns="0" bIns="0" rtlCol="0" anchor="t" anchorCtr="0">
              <a:noAutofit/>
            </a:bodyPr>
            <a:lstStyle/>
            <a:p>
              <a:r>
                <a:rPr lang="da-DK" sz="1400" i="1" dirty="0" err="1"/>
                <a:t>Example</a:t>
              </a:r>
              <a:r>
                <a:rPr lang="da-DK" sz="1400" i="1" dirty="0"/>
                <a:t> of a UK10-effect </a:t>
              </a:r>
              <a:r>
                <a:rPr lang="da-DK" sz="1400" i="1" dirty="0" err="1"/>
                <a:t>calculation</a:t>
              </a:r>
              <a:r>
                <a:rPr lang="da-DK" sz="1400" i="1" dirty="0"/>
                <a:t> on a Grand Solutions </a:t>
              </a:r>
              <a:r>
                <a:rPr lang="da-DK" sz="1400" i="1" dirty="0" err="1"/>
                <a:t>application</a:t>
              </a:r>
              <a:endParaRPr lang="da-DK" sz="1400" i="1" dirty="0"/>
            </a:p>
          </p:txBody>
        </p:sp>
      </p:grpSp>
    </p:spTree>
    <p:extLst>
      <p:ext uri="{BB962C8B-B14F-4D97-AF65-F5344CB8AC3E}">
        <p14:creationId xmlns:p14="http://schemas.microsoft.com/office/powerpoint/2010/main" val="146652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56A4C5-B683-BD21-835A-51FD6176EE4F}"/>
              </a:ext>
            </a:extLst>
          </p:cNvPr>
          <p:cNvSpPr>
            <a:spLocks noGrp="1"/>
          </p:cNvSpPr>
          <p:nvPr>
            <p:ph type="title"/>
          </p:nvPr>
        </p:nvSpPr>
        <p:spPr>
          <a:xfrm>
            <a:off x="766762" y="313751"/>
            <a:ext cx="9445873" cy="1402687"/>
          </a:xfrm>
        </p:spPr>
        <p:txBody>
          <a:bodyPr/>
          <a:lstStyle/>
          <a:p>
            <a:r>
              <a:rPr lang="da-DK" dirty="0"/>
              <a:t>Danish Public</a:t>
            </a:r>
          </a:p>
        </p:txBody>
      </p:sp>
      <p:sp>
        <p:nvSpPr>
          <p:cNvPr id="5" name="Text Placeholder 4">
            <a:extLst>
              <a:ext uri="{FF2B5EF4-FFF2-40B4-BE49-F238E27FC236}">
                <a16:creationId xmlns:a16="http://schemas.microsoft.com/office/drawing/2014/main" id="{DB1EC423-0E0B-5822-87EC-104C8F46B3A1}"/>
              </a:ext>
            </a:extLst>
          </p:cNvPr>
          <p:cNvSpPr>
            <a:spLocks noGrp="1"/>
          </p:cNvSpPr>
          <p:nvPr>
            <p:ph type="body" sz="quarter" idx="13"/>
          </p:nvPr>
        </p:nvSpPr>
        <p:spPr/>
        <p:txBody>
          <a:bodyPr/>
          <a:lstStyle/>
          <a:p>
            <a:r>
              <a:rPr lang="da-DK" dirty="0"/>
              <a:t>Elektroniske Systemer</a:t>
            </a:r>
          </a:p>
        </p:txBody>
      </p:sp>
      <p:graphicFrame>
        <p:nvGraphicFramePr>
          <p:cNvPr id="6" name="Table 5">
            <a:extLst>
              <a:ext uri="{FF2B5EF4-FFF2-40B4-BE49-F238E27FC236}">
                <a16:creationId xmlns:a16="http://schemas.microsoft.com/office/drawing/2014/main" id="{E1A2DF99-A1AB-1421-D604-6C205B414867}"/>
              </a:ext>
            </a:extLst>
          </p:cNvPr>
          <p:cNvGraphicFramePr>
            <a:graphicFrameLocks noGrp="1"/>
          </p:cNvGraphicFramePr>
          <p:nvPr>
            <p:extLst>
              <p:ext uri="{D42A27DB-BD31-4B8C-83A1-F6EECF244321}">
                <p14:modId xmlns:p14="http://schemas.microsoft.com/office/powerpoint/2010/main" val="3478825013"/>
              </p:ext>
            </p:extLst>
          </p:nvPr>
        </p:nvGraphicFramePr>
        <p:xfrm>
          <a:off x="314955" y="1980052"/>
          <a:ext cx="11632163" cy="3924887"/>
        </p:xfrm>
        <a:graphic>
          <a:graphicData uri="http://schemas.openxmlformats.org/drawingml/2006/table">
            <a:tbl>
              <a:tblPr>
                <a:tableStyleId>{5C22544A-7EE6-4342-B048-85BDC9FD1C3A}</a:tableStyleId>
              </a:tblPr>
              <a:tblGrid>
                <a:gridCol w="1495184">
                  <a:extLst>
                    <a:ext uri="{9D8B030D-6E8A-4147-A177-3AD203B41FA5}">
                      <a16:colId xmlns:a16="http://schemas.microsoft.com/office/drawing/2014/main" val="2810991157"/>
                    </a:ext>
                  </a:extLst>
                </a:gridCol>
                <a:gridCol w="2973355">
                  <a:extLst>
                    <a:ext uri="{9D8B030D-6E8A-4147-A177-3AD203B41FA5}">
                      <a16:colId xmlns:a16="http://schemas.microsoft.com/office/drawing/2014/main" val="2763336202"/>
                    </a:ext>
                  </a:extLst>
                </a:gridCol>
                <a:gridCol w="578498">
                  <a:extLst>
                    <a:ext uri="{9D8B030D-6E8A-4147-A177-3AD203B41FA5}">
                      <a16:colId xmlns:a16="http://schemas.microsoft.com/office/drawing/2014/main" val="202632519"/>
                    </a:ext>
                  </a:extLst>
                </a:gridCol>
                <a:gridCol w="845975">
                  <a:extLst>
                    <a:ext uri="{9D8B030D-6E8A-4147-A177-3AD203B41FA5}">
                      <a16:colId xmlns:a16="http://schemas.microsoft.com/office/drawing/2014/main" val="3284538442"/>
                    </a:ext>
                  </a:extLst>
                </a:gridCol>
                <a:gridCol w="454090">
                  <a:extLst>
                    <a:ext uri="{9D8B030D-6E8A-4147-A177-3AD203B41FA5}">
                      <a16:colId xmlns:a16="http://schemas.microsoft.com/office/drawing/2014/main" val="2805524771"/>
                    </a:ext>
                  </a:extLst>
                </a:gridCol>
                <a:gridCol w="1275184">
                  <a:extLst>
                    <a:ext uri="{9D8B030D-6E8A-4147-A177-3AD203B41FA5}">
                      <a16:colId xmlns:a16="http://schemas.microsoft.com/office/drawing/2014/main" val="1576233327"/>
                    </a:ext>
                  </a:extLst>
                </a:gridCol>
                <a:gridCol w="4009877">
                  <a:extLst>
                    <a:ext uri="{9D8B030D-6E8A-4147-A177-3AD203B41FA5}">
                      <a16:colId xmlns:a16="http://schemas.microsoft.com/office/drawing/2014/main" val="3288690461"/>
                    </a:ext>
                  </a:extLst>
                </a:gridCol>
              </a:tblGrid>
              <a:tr h="542645">
                <a:tc>
                  <a:txBody>
                    <a:bodyPr/>
                    <a:lstStyle/>
                    <a:p>
                      <a:pPr algn="ctr" fontAlgn="b"/>
                      <a:r>
                        <a:rPr lang="da-DK" sz="1200" b="1" u="none" strike="noStrike" dirty="0">
                          <a:effectLst/>
                        </a:rPr>
                        <a:t>Fund</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err="1">
                          <a:effectLst/>
                        </a:rPr>
                        <a:t>Programme</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Buy</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Education rate </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OH</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Co-</a:t>
                      </a:r>
                      <a:r>
                        <a:rPr lang="da-DK" sz="1200" b="1" u="none" strike="noStrike" dirty="0" err="1">
                          <a:effectLst/>
                        </a:rPr>
                        <a:t>financing</a:t>
                      </a:r>
                      <a:endParaRPr lang="da-DK" sz="1200" b="1" u="none" strike="noStrike" dirty="0">
                        <a:effectLst/>
                      </a:endParaRPr>
                    </a:p>
                  </a:txBody>
                  <a:tcPr marL="3315" marR="3315" marT="3315" marB="0" anchor="ctr"/>
                </a:tc>
                <a:tc>
                  <a:txBody>
                    <a:bodyPr/>
                    <a:lstStyle/>
                    <a:p>
                      <a:pPr algn="ctr" fontAlgn="b"/>
                      <a:r>
                        <a:rPr lang="da-DK" sz="1200" b="1" u="none" strike="noStrike" dirty="0">
                          <a:effectLst/>
                        </a:rPr>
                        <a:t>Guide</a:t>
                      </a:r>
                      <a:endParaRPr lang="da-DK" sz="1200" b="1" i="0" u="none" strike="noStrike" dirty="0">
                        <a:effectLst/>
                        <a:latin typeface="Calibri" panose="020F0502020204030204" pitchFamily="34" charset="0"/>
                      </a:endParaRPr>
                    </a:p>
                  </a:txBody>
                  <a:tcPr marL="3315" marR="3315" marT="3315" marB="0" anchor="ctr"/>
                </a:tc>
                <a:extLst>
                  <a:ext uri="{0D108BD9-81ED-4DB2-BD59-A6C34878D82A}">
                    <a16:rowId xmlns:a16="http://schemas.microsoft.com/office/drawing/2014/main" val="3247781331"/>
                  </a:ext>
                </a:extLst>
              </a:tr>
              <a:tr h="566601">
                <a:tc>
                  <a:txBody>
                    <a:bodyPr/>
                    <a:lstStyle/>
                    <a:p>
                      <a:pPr algn="l" fontAlgn="b"/>
                      <a:r>
                        <a:rPr lang="da-DK" sz="1200" b="0" i="0" u="none" strike="noStrike" dirty="0">
                          <a:effectLst/>
                          <a:latin typeface="+mj-lt"/>
                        </a:rPr>
                        <a:t>Independent Research Council Denmark</a:t>
                      </a:r>
                    </a:p>
                  </a:txBody>
                  <a:tcPr marL="9525" marR="9525" marT="9525" marB="0" anchor="ctr"/>
                </a:tc>
                <a:tc>
                  <a:txBody>
                    <a:bodyPr/>
                    <a:lstStyle/>
                    <a:p>
                      <a:pPr algn="l" fontAlgn="b"/>
                      <a:r>
                        <a:rPr lang="nn-NO" sz="1200" b="0" i="0" u="none" strike="noStrike">
                          <a:effectLst/>
                          <a:latin typeface="+mj-lt"/>
                        </a:rPr>
                        <a:t>DFF 1 og 2, Sapere Aude</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a:effectLst/>
                          <a:latin typeface="+mj-lt"/>
                        </a:rPr>
                        <a:t>44%</a:t>
                      </a:r>
                    </a:p>
                  </a:txBody>
                  <a:tcPr marL="9525" marR="9525" marT="9525" marB="0" anchor="ctr"/>
                </a:tc>
                <a:tc>
                  <a:txBody>
                    <a:bodyPr/>
                    <a:lstStyle/>
                    <a:p>
                      <a:pPr algn="ctr" fontAlgn="b"/>
                      <a:r>
                        <a:rPr lang="da-DK" sz="1200" b="0" i="0" u="none" strike="noStrike">
                          <a:effectLst/>
                          <a:latin typeface="+mj-lt"/>
                        </a:rPr>
                        <a:t>0%</a:t>
                      </a:r>
                    </a:p>
                  </a:txBody>
                  <a:tcPr marL="9525" marR="9525" marT="9525" marB="0" anchor="ctr"/>
                </a:tc>
                <a:tc>
                  <a:txBody>
                    <a:bodyPr/>
                    <a:lstStyle/>
                    <a:p>
                      <a:pPr algn="l" fontAlgn="b"/>
                      <a:r>
                        <a:rPr lang="da-DK" sz="1200" b="0" i="0" u="none" strike="noStrike" dirty="0" err="1">
                          <a:effectLst/>
                          <a:latin typeface="+mj-lt"/>
                        </a:rPr>
                        <a:t>Staff</a:t>
                      </a:r>
                      <a:r>
                        <a:rPr lang="da-DK" sz="1200" b="0" i="0" u="none" strike="noStrike" dirty="0">
                          <a:effectLst/>
                          <a:latin typeface="+mj-lt"/>
                        </a:rPr>
                        <a:t> </a:t>
                      </a:r>
                      <a:r>
                        <a:rPr lang="da-DK" sz="1200" b="0" i="0" u="none" strike="noStrike" dirty="0" err="1">
                          <a:effectLst/>
                          <a:latin typeface="+mj-lt"/>
                        </a:rPr>
                        <a:t>buy</a:t>
                      </a:r>
                      <a:r>
                        <a:rPr lang="da-DK" sz="1200" b="0" i="0" u="none" strike="noStrike" dirty="0">
                          <a:effectLst/>
                          <a:latin typeface="+mj-lt"/>
                        </a:rPr>
                        <a:t> is </a:t>
                      </a:r>
                      <a:r>
                        <a:rPr lang="da-DK" sz="1200" b="0" i="0" u="none" strike="noStrike" dirty="0" err="1">
                          <a:effectLst/>
                          <a:latin typeface="+mj-lt"/>
                        </a:rPr>
                        <a:t>encouraged</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346717851"/>
                  </a:ext>
                </a:extLst>
              </a:tr>
              <a:tr h="566601">
                <a:tc>
                  <a:txBody>
                    <a:bodyPr/>
                    <a:lstStyle/>
                    <a:p>
                      <a:pPr algn="l" fontAlgn="b"/>
                      <a:r>
                        <a:rPr lang="da-DK" sz="1200" b="0" i="0" u="none" strike="noStrike" dirty="0">
                          <a:effectLst/>
                          <a:latin typeface="+mj-lt"/>
                        </a:rPr>
                        <a:t>Danish Energy Agency </a:t>
                      </a:r>
                    </a:p>
                  </a:txBody>
                  <a:tcPr marL="9525" marR="9525" marT="9525" marB="0" anchor="ctr"/>
                </a:tc>
                <a:tc>
                  <a:txBody>
                    <a:bodyPr/>
                    <a:lstStyle/>
                    <a:p>
                      <a:pPr algn="l" fontAlgn="b"/>
                      <a:r>
                        <a:rPr lang="da-DK" sz="1200" b="0" i="0" u="none" strike="noStrike" dirty="0">
                          <a:effectLst/>
                          <a:latin typeface="+mj-lt"/>
                        </a:rPr>
                        <a:t>EUDP</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44%</a:t>
                      </a:r>
                    </a:p>
                  </a:txBody>
                  <a:tcPr marL="9525" marR="9525" marT="9525" marB="0" anchor="ctr"/>
                </a:tc>
                <a:tc>
                  <a:txBody>
                    <a:bodyPr/>
                    <a:lstStyle/>
                    <a:p>
                      <a:pPr algn="ctr" fontAlgn="b"/>
                      <a:r>
                        <a:rPr lang="da-DK" sz="1200" b="0" i="0" u="none" strike="noStrike" dirty="0">
                          <a:effectLst/>
                          <a:latin typeface="+mj-lt"/>
                        </a:rPr>
                        <a:t>10%</a:t>
                      </a:r>
                    </a:p>
                  </a:txBody>
                  <a:tcPr marL="9525" marR="9525" marT="9525" marB="0" anchor="ctr"/>
                </a:tc>
                <a:tc>
                  <a:txBody>
                    <a:bodyPr/>
                    <a:lstStyle/>
                    <a:p>
                      <a:pPr algn="l" fontAlgn="b"/>
                      <a:r>
                        <a:rPr lang="da-DK" sz="1200" b="1" i="0" u="none" strike="noStrike" kern="1200" dirty="0">
                          <a:solidFill>
                            <a:schemeClr val="dk1"/>
                          </a:solidFill>
                          <a:effectLst/>
                          <a:latin typeface="+mn-lt"/>
                          <a:ea typeface="+mn-ea"/>
                          <a:cs typeface="+mn-cs"/>
                        </a:rPr>
                        <a:t>Target for </a:t>
                      </a:r>
                      <a:r>
                        <a:rPr lang="da-DK" sz="1200" b="1" i="0" u="none" strike="noStrike" kern="1200" dirty="0" err="1">
                          <a:solidFill>
                            <a:schemeClr val="dk1"/>
                          </a:solidFill>
                          <a:effectLst/>
                          <a:latin typeface="+mn-lt"/>
                          <a:ea typeface="+mn-ea"/>
                          <a:cs typeface="+mn-cs"/>
                        </a:rPr>
                        <a:t>staff</a:t>
                      </a:r>
                      <a:r>
                        <a:rPr lang="da-DK" sz="1200" b="1" i="0" u="none" strike="noStrike" kern="1200" dirty="0">
                          <a:solidFill>
                            <a:schemeClr val="dk1"/>
                          </a:solidFill>
                          <a:effectLst/>
                          <a:latin typeface="+mn-lt"/>
                          <a:ea typeface="+mn-ea"/>
                          <a:cs typeface="+mn-cs"/>
                        </a:rPr>
                        <a:t> </a:t>
                      </a:r>
                      <a:r>
                        <a:rPr lang="da-DK" sz="1200" b="1" i="0" u="none" strike="noStrike" kern="1200" dirty="0" err="1">
                          <a:solidFill>
                            <a:schemeClr val="dk1"/>
                          </a:solidFill>
                          <a:effectLst/>
                          <a:latin typeface="+mn-lt"/>
                          <a:ea typeface="+mn-ea"/>
                          <a:cs typeface="+mn-cs"/>
                        </a:rPr>
                        <a:t>buy</a:t>
                      </a:r>
                      <a:r>
                        <a:rPr lang="da-DK" sz="1200" b="1" i="0" u="none" strike="noStrike" kern="1200" dirty="0">
                          <a:solidFill>
                            <a:schemeClr val="dk1"/>
                          </a:solidFill>
                          <a:effectLst/>
                          <a:latin typeface="+mn-lt"/>
                          <a:ea typeface="+mn-ea"/>
                          <a:cs typeface="+mn-cs"/>
                        </a:rPr>
                        <a:t>: 15% </a:t>
                      </a:r>
                      <a:r>
                        <a:rPr lang="da-DK" sz="1200" b="0" i="0" u="none" strike="noStrike" kern="1200" dirty="0">
                          <a:solidFill>
                            <a:schemeClr val="dk1"/>
                          </a:solidFill>
                          <a:effectLst/>
                          <a:latin typeface="+mn-lt"/>
                          <a:ea typeface="+mn-ea"/>
                          <a:cs typeface="+mn-cs"/>
                        </a:rPr>
                        <a:t>of total </a:t>
                      </a:r>
                      <a:r>
                        <a:rPr lang="da-DK" sz="1200" b="0" i="0" u="none" strike="noStrike" kern="1200" dirty="0" err="1">
                          <a:solidFill>
                            <a:schemeClr val="dk1"/>
                          </a:solidFill>
                          <a:effectLst/>
                          <a:latin typeface="+mn-lt"/>
                          <a:ea typeface="+mn-ea"/>
                          <a:cs typeface="+mn-cs"/>
                        </a:rPr>
                        <a:t>direct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project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costs</a:t>
                      </a:r>
                      <a:r>
                        <a:rPr lang="da-DK" sz="1200" b="0" i="0" u="none" strike="noStrike" kern="1200" dirty="0">
                          <a:solidFill>
                            <a:schemeClr val="dk1"/>
                          </a:solidFill>
                          <a:effectLst/>
                          <a:latin typeface="+mn-lt"/>
                          <a:ea typeface="+mn-ea"/>
                          <a:cs typeface="+mn-cs"/>
                        </a:rPr>
                        <a:t> (budget </a:t>
                      </a:r>
                      <a:r>
                        <a:rPr lang="da-DK" sz="1200" b="0" i="0" u="none" strike="noStrike" kern="1200" dirty="0" err="1">
                          <a:solidFill>
                            <a:schemeClr val="dk1"/>
                          </a:solidFill>
                          <a:effectLst/>
                          <a:latin typeface="+mn-lt"/>
                          <a:ea typeface="+mn-ea"/>
                          <a:cs typeface="+mn-cs"/>
                        </a:rPr>
                        <a:t>without</a:t>
                      </a:r>
                      <a:r>
                        <a:rPr lang="da-DK" sz="1200" b="0" i="0" u="none" strike="noStrike" kern="1200" dirty="0">
                          <a:solidFill>
                            <a:schemeClr val="dk1"/>
                          </a:solidFill>
                          <a:effectLst/>
                          <a:latin typeface="+mn-lt"/>
                          <a:ea typeface="+mn-ea"/>
                          <a:cs typeface="+mn-cs"/>
                        </a:rPr>
                        <a:t> OH)</a:t>
                      </a:r>
                    </a:p>
                  </a:txBody>
                  <a:tcPr marL="9525" marR="9525" marT="9525" marB="0" anchor="ctr"/>
                </a:tc>
                <a:extLst>
                  <a:ext uri="{0D108BD9-81ED-4DB2-BD59-A6C34878D82A}">
                    <a16:rowId xmlns:a16="http://schemas.microsoft.com/office/drawing/2014/main" val="2566438729"/>
                  </a:ext>
                </a:extLst>
              </a:tr>
              <a:tr h="549237">
                <a:tc>
                  <a:txBody>
                    <a:bodyPr/>
                    <a:lstStyle/>
                    <a:p>
                      <a:pPr algn="l" fontAlgn="b"/>
                      <a:r>
                        <a:rPr lang="da-DK" sz="1200" b="0" i="0" u="none" strike="noStrike" dirty="0">
                          <a:effectLst/>
                          <a:latin typeface="+mj-lt"/>
                        </a:rPr>
                        <a:t>Innovation Fund Denmark</a:t>
                      </a:r>
                    </a:p>
                  </a:txBody>
                  <a:tcPr marL="9525" marR="9525" marT="9525" marB="0" anchor="ctr"/>
                </a:tc>
                <a:tc>
                  <a:txBody>
                    <a:bodyPr/>
                    <a:lstStyle/>
                    <a:p>
                      <a:pPr algn="l" fontAlgn="b"/>
                      <a:r>
                        <a:rPr lang="da-DK" sz="1200" b="0" i="0" u="none" strike="noStrike" dirty="0">
                          <a:effectLst/>
                          <a:latin typeface="+mj-lt"/>
                        </a:rPr>
                        <a:t>Industrial </a:t>
                      </a:r>
                      <a:r>
                        <a:rPr lang="da-DK" sz="1200" b="0" i="0" u="none" strike="noStrike" dirty="0" err="1">
                          <a:effectLst/>
                          <a:latin typeface="+mj-lt"/>
                        </a:rPr>
                        <a:t>PhD</a:t>
                      </a:r>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a:effectLst/>
                          <a:latin typeface="+mj-lt"/>
                        </a:rPr>
                        <a:t>44%</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0" i="0" u="none" strike="noStrike" dirty="0">
                          <a:effectLst/>
                          <a:latin typeface="+mj-lt"/>
                        </a:rPr>
                        <a:t>Grant covers </a:t>
                      </a:r>
                      <a:r>
                        <a:rPr lang="da-DK" sz="1200" b="0" i="0" u="none" strike="noStrike" dirty="0" err="1">
                          <a:effectLst/>
                          <a:latin typeface="+mj-lt"/>
                        </a:rPr>
                        <a:t>only</a:t>
                      </a:r>
                      <a:r>
                        <a:rPr lang="da-DK" sz="1200" b="0" i="0" u="none" strike="noStrike" dirty="0">
                          <a:effectLst/>
                          <a:latin typeface="+mj-lt"/>
                        </a:rPr>
                        <a:t> </a:t>
                      </a:r>
                      <a:r>
                        <a:rPr lang="da-DK" sz="1200" b="0" i="0" u="none" strike="noStrike" dirty="0" err="1">
                          <a:effectLst/>
                          <a:latin typeface="+mj-lt"/>
                        </a:rPr>
                        <a:t>education</a:t>
                      </a:r>
                      <a:r>
                        <a:rPr lang="da-DK" sz="1200" b="0" i="0" u="none" strike="noStrike" dirty="0">
                          <a:effectLst/>
                          <a:latin typeface="+mj-lt"/>
                        </a:rPr>
                        <a:t> rate and overhead. All </a:t>
                      </a:r>
                      <a:r>
                        <a:rPr lang="da-DK" sz="1200" b="0" i="0" u="none" strike="noStrike" dirty="0" err="1">
                          <a:effectLst/>
                          <a:latin typeface="+mj-lt"/>
                        </a:rPr>
                        <a:t>applications</a:t>
                      </a:r>
                      <a:r>
                        <a:rPr lang="da-DK" sz="1200" b="0" i="0" u="none" strike="noStrike" dirty="0">
                          <a:effectLst/>
                          <a:latin typeface="+mj-lt"/>
                        </a:rPr>
                        <a:t> </a:t>
                      </a:r>
                      <a:r>
                        <a:rPr lang="da-DK" sz="1200" b="0" i="0" u="none" strike="noStrike" dirty="0" err="1">
                          <a:effectLst/>
                          <a:latin typeface="+mj-lt"/>
                        </a:rPr>
                        <a:t>are</a:t>
                      </a:r>
                      <a:r>
                        <a:rPr lang="da-DK" sz="1200" b="0" i="0" u="none" strike="noStrike" dirty="0">
                          <a:effectLst/>
                          <a:latin typeface="+mj-lt"/>
                        </a:rPr>
                        <a:t> </a:t>
                      </a:r>
                      <a:r>
                        <a:rPr lang="da-DK" sz="1200" b="0" i="0" u="none" strike="noStrike" dirty="0" err="1">
                          <a:effectLst/>
                          <a:latin typeface="+mj-lt"/>
                        </a:rPr>
                        <a:t>approved</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882083926"/>
                  </a:ext>
                </a:extLst>
              </a:tr>
              <a:tr h="566601">
                <a:tc>
                  <a:txBody>
                    <a:bodyPr/>
                    <a:lstStyle/>
                    <a:p>
                      <a:pPr algn="l" fontAlgn="b"/>
                      <a:r>
                        <a:rPr lang="da-DK" sz="1200" b="0" i="0" u="none" strike="noStrike" kern="1200" dirty="0">
                          <a:solidFill>
                            <a:schemeClr val="dk1"/>
                          </a:solidFill>
                          <a:effectLst/>
                          <a:latin typeface="+mn-lt"/>
                          <a:ea typeface="+mn-ea"/>
                          <a:cs typeface="+mn-cs"/>
                        </a:rPr>
                        <a:t>Innovation Fund Denmark</a:t>
                      </a:r>
                    </a:p>
                  </a:txBody>
                  <a:tcPr marL="9525" marR="9525" marT="9525" marB="0" anchor="ctr"/>
                </a:tc>
                <a:tc>
                  <a:txBody>
                    <a:bodyPr/>
                    <a:lstStyle/>
                    <a:p>
                      <a:pPr algn="l" fontAlgn="b"/>
                      <a:r>
                        <a:rPr lang="da-DK" sz="1200" b="0" i="0" u="none" strike="noStrike" dirty="0">
                          <a:effectLst/>
                          <a:latin typeface="+mj-lt"/>
                        </a:rPr>
                        <a:t>Industrial Postdoc</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a:effectLst/>
                          <a:latin typeface="+mj-lt"/>
                        </a:rPr>
                        <a:t>44%</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marL="0" marR="0" lvl="0" indent="0" algn="l" defTabSz="914318" rtl="0" eaLnBrk="1" fontAlgn="b" latinLnBrk="0" hangingPunct="1">
                        <a:lnSpc>
                          <a:spcPct val="100000"/>
                        </a:lnSpc>
                        <a:spcBef>
                          <a:spcPts val="0"/>
                        </a:spcBef>
                        <a:spcAft>
                          <a:spcPts val="0"/>
                        </a:spcAft>
                        <a:buClrTx/>
                        <a:buSzTx/>
                        <a:buFontTx/>
                        <a:buNone/>
                        <a:tabLst/>
                        <a:defRPr/>
                      </a:pPr>
                      <a:r>
                        <a:rPr lang="da-DK" sz="1200" b="1" i="0" u="none" strike="noStrike" kern="1200" dirty="0">
                          <a:solidFill>
                            <a:schemeClr val="dk1"/>
                          </a:solidFill>
                          <a:effectLst/>
                          <a:latin typeface="+mn-lt"/>
                          <a:ea typeface="+mn-ea"/>
                          <a:cs typeface="+mn-cs"/>
                        </a:rPr>
                        <a:t>Target for </a:t>
                      </a:r>
                      <a:r>
                        <a:rPr lang="da-DK" sz="1200" b="1" i="0" u="none" strike="noStrike" kern="1200" dirty="0" err="1">
                          <a:solidFill>
                            <a:schemeClr val="dk1"/>
                          </a:solidFill>
                          <a:effectLst/>
                          <a:latin typeface="+mn-lt"/>
                          <a:ea typeface="+mn-ea"/>
                          <a:cs typeface="+mn-cs"/>
                        </a:rPr>
                        <a:t>staff</a:t>
                      </a:r>
                      <a:r>
                        <a:rPr lang="da-DK" sz="1200" b="1" i="0" u="none" strike="noStrike" kern="1200" dirty="0">
                          <a:solidFill>
                            <a:schemeClr val="dk1"/>
                          </a:solidFill>
                          <a:effectLst/>
                          <a:latin typeface="+mn-lt"/>
                          <a:ea typeface="+mn-ea"/>
                          <a:cs typeface="+mn-cs"/>
                        </a:rPr>
                        <a:t> </a:t>
                      </a:r>
                      <a:r>
                        <a:rPr lang="da-DK" sz="1200" b="1" i="0" u="none" strike="noStrike" kern="1200" dirty="0" err="1">
                          <a:solidFill>
                            <a:schemeClr val="dk1"/>
                          </a:solidFill>
                          <a:effectLst/>
                          <a:latin typeface="+mn-lt"/>
                          <a:ea typeface="+mn-ea"/>
                          <a:cs typeface="+mn-cs"/>
                        </a:rPr>
                        <a:t>buy</a:t>
                      </a:r>
                      <a:r>
                        <a:rPr lang="da-DK" sz="1200" b="1" i="0" u="none" strike="noStrike" kern="1200" dirty="0">
                          <a:solidFill>
                            <a:schemeClr val="dk1"/>
                          </a:solidFill>
                          <a:effectLst/>
                          <a:latin typeface="+mn-lt"/>
                          <a:ea typeface="+mn-ea"/>
                          <a:cs typeface="+mn-cs"/>
                        </a:rPr>
                        <a:t>: 20% </a:t>
                      </a:r>
                      <a:r>
                        <a:rPr lang="da-DK" sz="1200" b="0" i="0" u="none" strike="noStrike" kern="1200" dirty="0">
                          <a:solidFill>
                            <a:schemeClr val="dk1"/>
                          </a:solidFill>
                          <a:effectLst/>
                          <a:latin typeface="+mn-lt"/>
                          <a:ea typeface="+mn-ea"/>
                          <a:cs typeface="+mn-cs"/>
                        </a:rPr>
                        <a:t>of total </a:t>
                      </a:r>
                      <a:r>
                        <a:rPr lang="da-DK" sz="1200" b="0" i="0" u="none" strike="noStrike" kern="1200" dirty="0" err="1">
                          <a:solidFill>
                            <a:schemeClr val="dk1"/>
                          </a:solidFill>
                          <a:effectLst/>
                          <a:latin typeface="+mn-lt"/>
                          <a:ea typeface="+mn-ea"/>
                          <a:cs typeface="+mn-cs"/>
                        </a:rPr>
                        <a:t>direct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project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costs</a:t>
                      </a:r>
                      <a:r>
                        <a:rPr lang="da-DK" sz="1200" b="0" i="0" u="none" strike="noStrike" kern="1200" dirty="0">
                          <a:solidFill>
                            <a:schemeClr val="dk1"/>
                          </a:solidFill>
                          <a:effectLst/>
                          <a:latin typeface="+mn-lt"/>
                          <a:ea typeface="+mn-ea"/>
                          <a:cs typeface="+mn-cs"/>
                        </a:rPr>
                        <a:t> (budget </a:t>
                      </a:r>
                      <a:r>
                        <a:rPr lang="da-DK" sz="1200" b="0" i="0" u="none" strike="noStrike" kern="1200" dirty="0" err="1">
                          <a:solidFill>
                            <a:schemeClr val="dk1"/>
                          </a:solidFill>
                          <a:effectLst/>
                          <a:latin typeface="+mn-lt"/>
                          <a:ea typeface="+mn-ea"/>
                          <a:cs typeface="+mn-cs"/>
                        </a:rPr>
                        <a:t>without</a:t>
                      </a:r>
                      <a:r>
                        <a:rPr lang="da-DK" sz="1200" b="0" i="0" u="none" strike="noStrike" kern="1200" dirty="0">
                          <a:solidFill>
                            <a:schemeClr val="dk1"/>
                          </a:solidFill>
                          <a:effectLst/>
                          <a:latin typeface="+mn-lt"/>
                          <a:ea typeface="+mn-ea"/>
                          <a:cs typeface="+mn-cs"/>
                        </a:rPr>
                        <a:t> OH)</a:t>
                      </a:r>
                    </a:p>
                  </a:txBody>
                  <a:tcPr marL="9525" marR="9525" marT="9525" marB="0" anchor="ctr"/>
                </a:tc>
                <a:extLst>
                  <a:ext uri="{0D108BD9-81ED-4DB2-BD59-A6C34878D82A}">
                    <a16:rowId xmlns:a16="http://schemas.microsoft.com/office/drawing/2014/main" val="3998305662"/>
                  </a:ext>
                </a:extLst>
              </a:tr>
              <a:tr h="566601">
                <a:tc>
                  <a:txBody>
                    <a:bodyPr/>
                    <a:lstStyle/>
                    <a:p>
                      <a:pPr algn="l" fontAlgn="b"/>
                      <a:r>
                        <a:rPr lang="da-DK" sz="1200" b="0" i="0" u="none" strike="noStrike" kern="1200" dirty="0">
                          <a:solidFill>
                            <a:schemeClr val="dk1"/>
                          </a:solidFill>
                          <a:effectLst/>
                          <a:latin typeface="+mn-lt"/>
                          <a:ea typeface="+mn-ea"/>
                          <a:cs typeface="+mn-cs"/>
                        </a:rPr>
                        <a:t>Innovation Fund Denmark</a:t>
                      </a:r>
                    </a:p>
                  </a:txBody>
                  <a:tcPr marL="9525" marR="9525" marT="9525" marB="0" anchor="ctr"/>
                </a:tc>
                <a:tc>
                  <a:txBody>
                    <a:bodyPr/>
                    <a:lstStyle/>
                    <a:p>
                      <a:pPr algn="l" fontAlgn="b"/>
                      <a:r>
                        <a:rPr lang="da-DK" sz="1200" b="0" i="0" u="none" strike="noStrike" dirty="0">
                          <a:effectLst/>
                          <a:latin typeface="+mj-lt"/>
                        </a:rPr>
                        <a:t>Grand Solutions, </a:t>
                      </a:r>
                      <a:r>
                        <a:rPr lang="da-DK" sz="1200" b="0" i="0" u="none" strike="noStrike" dirty="0" err="1">
                          <a:effectLst/>
                          <a:latin typeface="+mj-lt"/>
                        </a:rPr>
                        <a:t>Innoexplorer</a:t>
                      </a:r>
                      <a:r>
                        <a:rPr lang="da-DK" sz="1200" b="0" i="0" u="none" strike="noStrike" dirty="0">
                          <a:effectLst/>
                          <a:latin typeface="+mj-lt"/>
                        </a:rPr>
                        <a:t>, Eurostars</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44%</a:t>
                      </a:r>
                    </a:p>
                  </a:txBody>
                  <a:tcPr marL="9525" marR="9525" marT="9525" marB="0" anchor="ctr"/>
                </a:tc>
                <a:tc>
                  <a:txBody>
                    <a:bodyPr/>
                    <a:lstStyle/>
                    <a:p>
                      <a:pPr algn="ctr" fontAlgn="b"/>
                      <a:r>
                        <a:rPr lang="da-DK" sz="1200" b="0" i="0" u="none" strike="noStrike" dirty="0">
                          <a:effectLst/>
                          <a:latin typeface="+mj-lt"/>
                        </a:rPr>
                        <a:t>10%</a:t>
                      </a:r>
                    </a:p>
                  </a:txBody>
                  <a:tcPr marL="9525" marR="9525" marT="9525" marB="0" anchor="ctr"/>
                </a:tc>
                <a:tc>
                  <a:txBody>
                    <a:bodyPr/>
                    <a:lstStyle/>
                    <a:p>
                      <a:pPr marL="0" marR="0" lvl="0" indent="0" algn="l" defTabSz="914318" rtl="0" eaLnBrk="1" fontAlgn="b" latinLnBrk="0" hangingPunct="1">
                        <a:lnSpc>
                          <a:spcPct val="100000"/>
                        </a:lnSpc>
                        <a:spcBef>
                          <a:spcPts val="0"/>
                        </a:spcBef>
                        <a:spcAft>
                          <a:spcPts val="0"/>
                        </a:spcAft>
                        <a:buClrTx/>
                        <a:buSzTx/>
                        <a:buFontTx/>
                        <a:buNone/>
                        <a:tabLst/>
                        <a:defRPr/>
                      </a:pPr>
                      <a:r>
                        <a:rPr lang="da-DK" sz="1200" b="1" i="0" u="none" strike="noStrike" kern="1200" dirty="0">
                          <a:solidFill>
                            <a:schemeClr val="dk1"/>
                          </a:solidFill>
                          <a:effectLst/>
                          <a:latin typeface="+mn-lt"/>
                          <a:ea typeface="+mn-ea"/>
                          <a:cs typeface="+mn-cs"/>
                        </a:rPr>
                        <a:t>Target for </a:t>
                      </a:r>
                      <a:r>
                        <a:rPr lang="da-DK" sz="1200" b="1" i="0" u="none" strike="noStrike" kern="1200" dirty="0" err="1">
                          <a:solidFill>
                            <a:schemeClr val="dk1"/>
                          </a:solidFill>
                          <a:effectLst/>
                          <a:latin typeface="+mn-lt"/>
                          <a:ea typeface="+mn-ea"/>
                          <a:cs typeface="+mn-cs"/>
                        </a:rPr>
                        <a:t>staff</a:t>
                      </a:r>
                      <a:r>
                        <a:rPr lang="da-DK" sz="1200" b="1" i="0" u="none" strike="noStrike" kern="1200" dirty="0">
                          <a:solidFill>
                            <a:schemeClr val="dk1"/>
                          </a:solidFill>
                          <a:effectLst/>
                          <a:latin typeface="+mn-lt"/>
                          <a:ea typeface="+mn-ea"/>
                          <a:cs typeface="+mn-cs"/>
                        </a:rPr>
                        <a:t> </a:t>
                      </a:r>
                      <a:r>
                        <a:rPr lang="da-DK" sz="1200" b="1" i="0" u="none" strike="noStrike" kern="1200" dirty="0" err="1">
                          <a:solidFill>
                            <a:schemeClr val="dk1"/>
                          </a:solidFill>
                          <a:effectLst/>
                          <a:latin typeface="+mn-lt"/>
                          <a:ea typeface="+mn-ea"/>
                          <a:cs typeface="+mn-cs"/>
                        </a:rPr>
                        <a:t>buy</a:t>
                      </a:r>
                      <a:r>
                        <a:rPr lang="da-DK" sz="1200" b="1" i="0" u="none" strike="noStrike" kern="1200" dirty="0">
                          <a:solidFill>
                            <a:schemeClr val="dk1"/>
                          </a:solidFill>
                          <a:effectLst/>
                          <a:latin typeface="+mn-lt"/>
                          <a:ea typeface="+mn-ea"/>
                          <a:cs typeface="+mn-cs"/>
                        </a:rPr>
                        <a:t>: 15% </a:t>
                      </a:r>
                      <a:r>
                        <a:rPr lang="da-DK" sz="1200" b="0" i="0" u="none" strike="noStrike" kern="1200" dirty="0">
                          <a:solidFill>
                            <a:schemeClr val="dk1"/>
                          </a:solidFill>
                          <a:effectLst/>
                          <a:latin typeface="+mn-lt"/>
                          <a:ea typeface="+mn-ea"/>
                          <a:cs typeface="+mn-cs"/>
                        </a:rPr>
                        <a:t>of total </a:t>
                      </a:r>
                      <a:r>
                        <a:rPr lang="da-DK" sz="1200" b="0" i="0" u="none" strike="noStrike" kern="1200" dirty="0" err="1">
                          <a:solidFill>
                            <a:schemeClr val="dk1"/>
                          </a:solidFill>
                          <a:effectLst/>
                          <a:latin typeface="+mn-lt"/>
                          <a:ea typeface="+mn-ea"/>
                          <a:cs typeface="+mn-cs"/>
                        </a:rPr>
                        <a:t>direct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project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costs</a:t>
                      </a:r>
                      <a:r>
                        <a:rPr lang="da-DK" sz="1200" b="0" i="0" u="none" strike="noStrike" kern="1200" dirty="0">
                          <a:solidFill>
                            <a:schemeClr val="dk1"/>
                          </a:solidFill>
                          <a:effectLst/>
                          <a:latin typeface="+mn-lt"/>
                          <a:ea typeface="+mn-ea"/>
                          <a:cs typeface="+mn-cs"/>
                        </a:rPr>
                        <a:t> (budget </a:t>
                      </a:r>
                      <a:r>
                        <a:rPr lang="da-DK" sz="1200" b="0" i="0" u="none" strike="noStrike" kern="1200" dirty="0" err="1">
                          <a:solidFill>
                            <a:schemeClr val="dk1"/>
                          </a:solidFill>
                          <a:effectLst/>
                          <a:latin typeface="+mn-lt"/>
                          <a:ea typeface="+mn-ea"/>
                          <a:cs typeface="+mn-cs"/>
                        </a:rPr>
                        <a:t>without</a:t>
                      </a:r>
                      <a:r>
                        <a:rPr lang="da-DK" sz="1200" b="0" i="0" u="none" strike="noStrike" kern="1200" dirty="0">
                          <a:solidFill>
                            <a:schemeClr val="dk1"/>
                          </a:solidFill>
                          <a:effectLst/>
                          <a:latin typeface="+mn-lt"/>
                          <a:ea typeface="+mn-ea"/>
                          <a:cs typeface="+mn-cs"/>
                        </a:rPr>
                        <a:t> OH)</a:t>
                      </a:r>
                    </a:p>
                  </a:txBody>
                  <a:tcPr marL="9525" marR="9525" marT="9525" marB="0" anchor="ctr"/>
                </a:tc>
                <a:extLst>
                  <a:ext uri="{0D108BD9-81ED-4DB2-BD59-A6C34878D82A}">
                    <a16:rowId xmlns:a16="http://schemas.microsoft.com/office/drawing/2014/main" val="114835891"/>
                  </a:ext>
                </a:extLst>
              </a:tr>
              <a:tr h="566601">
                <a:tc>
                  <a:txBody>
                    <a:bodyPr/>
                    <a:lstStyle/>
                    <a:p>
                      <a:pPr algn="l" fontAlgn="b"/>
                      <a:r>
                        <a:rPr lang="en-US" sz="1200" b="0" i="0" u="none" strike="noStrike" dirty="0">
                          <a:effectLst/>
                          <a:latin typeface="+mj-lt"/>
                        </a:rPr>
                        <a:t>Danish Agency for Higher Education and Science</a:t>
                      </a:r>
                      <a:endParaRPr lang="da-DK" sz="1200" b="0" i="0" u="none" strike="noStrike" dirty="0">
                        <a:effectLst/>
                        <a:latin typeface="+mj-lt"/>
                      </a:endParaRPr>
                    </a:p>
                  </a:txBody>
                  <a:tcPr marL="9525" marR="9525" marT="9525" marB="0" anchor="ctr"/>
                </a:tc>
                <a:tc>
                  <a:txBody>
                    <a:bodyPr/>
                    <a:lstStyle/>
                    <a:p>
                      <a:pPr algn="l" fontAlgn="b"/>
                      <a:r>
                        <a:rPr lang="da-DK" sz="1200" b="0" i="0" u="none" strike="noStrike">
                          <a:effectLst/>
                          <a:latin typeface="+mj-lt"/>
                        </a:rPr>
                        <a:t>EU-Opstart</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50%</a:t>
                      </a:r>
                    </a:p>
                  </a:txBody>
                  <a:tcPr marL="9525" marR="9525" marT="9525" marB="0" anchor="ctr"/>
                </a:tc>
                <a:tc>
                  <a:txBody>
                    <a:bodyPr/>
                    <a:lstStyle/>
                    <a:p>
                      <a:pPr algn="l" fontAlgn="b"/>
                      <a:r>
                        <a:rPr lang="da-DK" sz="1200" b="0" i="0" u="none" strike="noStrike" kern="1200" dirty="0" err="1">
                          <a:solidFill>
                            <a:schemeClr val="dk1"/>
                          </a:solidFill>
                          <a:effectLst/>
                          <a:latin typeface="+mn-lt"/>
                          <a:ea typeface="+mn-ea"/>
                          <a:cs typeface="+mn-cs"/>
                        </a:rPr>
                        <a:t>Staff</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buy</a:t>
                      </a:r>
                      <a:r>
                        <a:rPr lang="da-DK" sz="1200" b="0" i="0" u="none" strike="noStrike" kern="1200" dirty="0">
                          <a:solidFill>
                            <a:schemeClr val="dk1"/>
                          </a:solidFill>
                          <a:effectLst/>
                          <a:latin typeface="+mn-lt"/>
                          <a:ea typeface="+mn-ea"/>
                          <a:cs typeface="+mn-cs"/>
                        </a:rPr>
                        <a:t> is </a:t>
                      </a:r>
                      <a:r>
                        <a:rPr lang="da-DK" sz="1200" b="0" i="0" u="none" strike="noStrike" kern="1200" dirty="0" err="1">
                          <a:solidFill>
                            <a:schemeClr val="dk1"/>
                          </a:solidFill>
                          <a:effectLst/>
                          <a:latin typeface="+mn-lt"/>
                          <a:ea typeface="+mn-ea"/>
                          <a:cs typeface="+mn-cs"/>
                        </a:rPr>
                        <a:t>encouraged</a:t>
                      </a:r>
                      <a:endParaRPr lang="da-DK" sz="1200" b="0" i="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094000271"/>
                  </a:ext>
                </a:extLst>
              </a:tr>
            </a:tbl>
          </a:graphicData>
        </a:graphic>
      </p:graphicFrame>
    </p:spTree>
    <p:extLst>
      <p:ext uri="{BB962C8B-B14F-4D97-AF65-F5344CB8AC3E}">
        <p14:creationId xmlns:p14="http://schemas.microsoft.com/office/powerpoint/2010/main" val="61949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64642-713A-27BE-FF59-22019DD063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1BB61-AD85-7B5A-10F6-89CE7FF61DFF}"/>
              </a:ext>
            </a:extLst>
          </p:cNvPr>
          <p:cNvSpPr>
            <a:spLocks noGrp="1"/>
          </p:cNvSpPr>
          <p:nvPr>
            <p:ph type="title"/>
          </p:nvPr>
        </p:nvSpPr>
        <p:spPr>
          <a:xfrm>
            <a:off x="766762" y="313751"/>
            <a:ext cx="9445873" cy="1402687"/>
          </a:xfrm>
        </p:spPr>
        <p:txBody>
          <a:bodyPr/>
          <a:lstStyle/>
          <a:p>
            <a:r>
              <a:rPr lang="da-DK" dirty="0"/>
              <a:t>Danish Private</a:t>
            </a:r>
          </a:p>
        </p:txBody>
      </p:sp>
      <p:sp>
        <p:nvSpPr>
          <p:cNvPr id="5" name="Text Placeholder 4">
            <a:extLst>
              <a:ext uri="{FF2B5EF4-FFF2-40B4-BE49-F238E27FC236}">
                <a16:creationId xmlns:a16="http://schemas.microsoft.com/office/drawing/2014/main" id="{3C5BDF15-46E3-591F-5E97-8774A8F88908}"/>
              </a:ext>
            </a:extLst>
          </p:cNvPr>
          <p:cNvSpPr>
            <a:spLocks noGrp="1"/>
          </p:cNvSpPr>
          <p:nvPr>
            <p:ph type="body" sz="quarter" idx="13"/>
          </p:nvPr>
        </p:nvSpPr>
        <p:spPr/>
        <p:txBody>
          <a:bodyPr/>
          <a:lstStyle/>
          <a:p>
            <a:r>
              <a:rPr lang="da-DK" dirty="0"/>
              <a:t>Elektroniske Systemer</a:t>
            </a:r>
          </a:p>
        </p:txBody>
      </p:sp>
      <p:graphicFrame>
        <p:nvGraphicFramePr>
          <p:cNvPr id="6" name="Table 5">
            <a:extLst>
              <a:ext uri="{FF2B5EF4-FFF2-40B4-BE49-F238E27FC236}">
                <a16:creationId xmlns:a16="http://schemas.microsoft.com/office/drawing/2014/main" id="{70484EDB-032C-A52B-5DA6-5BBE3E96C70A}"/>
              </a:ext>
            </a:extLst>
          </p:cNvPr>
          <p:cNvGraphicFramePr>
            <a:graphicFrameLocks noGrp="1"/>
          </p:cNvGraphicFramePr>
          <p:nvPr>
            <p:extLst>
              <p:ext uri="{D42A27DB-BD31-4B8C-83A1-F6EECF244321}">
                <p14:modId xmlns:p14="http://schemas.microsoft.com/office/powerpoint/2010/main" val="434348893"/>
              </p:ext>
            </p:extLst>
          </p:nvPr>
        </p:nvGraphicFramePr>
        <p:xfrm>
          <a:off x="314955" y="1980052"/>
          <a:ext cx="11632163" cy="3358286"/>
        </p:xfrm>
        <a:graphic>
          <a:graphicData uri="http://schemas.openxmlformats.org/drawingml/2006/table">
            <a:tbl>
              <a:tblPr>
                <a:tableStyleId>{5C22544A-7EE6-4342-B048-85BDC9FD1C3A}</a:tableStyleId>
              </a:tblPr>
              <a:tblGrid>
                <a:gridCol w="1501404">
                  <a:extLst>
                    <a:ext uri="{9D8B030D-6E8A-4147-A177-3AD203B41FA5}">
                      <a16:colId xmlns:a16="http://schemas.microsoft.com/office/drawing/2014/main" val="2810991157"/>
                    </a:ext>
                  </a:extLst>
                </a:gridCol>
                <a:gridCol w="2812791">
                  <a:extLst>
                    <a:ext uri="{9D8B030D-6E8A-4147-A177-3AD203B41FA5}">
                      <a16:colId xmlns:a16="http://schemas.microsoft.com/office/drawing/2014/main" val="2763336202"/>
                    </a:ext>
                  </a:extLst>
                </a:gridCol>
                <a:gridCol w="577850">
                  <a:extLst>
                    <a:ext uri="{9D8B030D-6E8A-4147-A177-3AD203B41FA5}">
                      <a16:colId xmlns:a16="http://schemas.microsoft.com/office/drawing/2014/main" val="202632519"/>
                    </a:ext>
                  </a:extLst>
                </a:gridCol>
                <a:gridCol w="889000">
                  <a:extLst>
                    <a:ext uri="{9D8B030D-6E8A-4147-A177-3AD203B41FA5}">
                      <a16:colId xmlns:a16="http://schemas.microsoft.com/office/drawing/2014/main" val="3284538442"/>
                    </a:ext>
                  </a:extLst>
                </a:gridCol>
                <a:gridCol w="566057">
                  <a:extLst>
                    <a:ext uri="{9D8B030D-6E8A-4147-A177-3AD203B41FA5}">
                      <a16:colId xmlns:a16="http://schemas.microsoft.com/office/drawing/2014/main" val="2805524771"/>
                    </a:ext>
                  </a:extLst>
                </a:gridCol>
                <a:gridCol w="1275184">
                  <a:extLst>
                    <a:ext uri="{9D8B030D-6E8A-4147-A177-3AD203B41FA5}">
                      <a16:colId xmlns:a16="http://schemas.microsoft.com/office/drawing/2014/main" val="1576233327"/>
                    </a:ext>
                  </a:extLst>
                </a:gridCol>
                <a:gridCol w="4009877">
                  <a:extLst>
                    <a:ext uri="{9D8B030D-6E8A-4147-A177-3AD203B41FA5}">
                      <a16:colId xmlns:a16="http://schemas.microsoft.com/office/drawing/2014/main" val="3288690461"/>
                    </a:ext>
                  </a:extLst>
                </a:gridCol>
              </a:tblGrid>
              <a:tr h="542645">
                <a:tc>
                  <a:txBody>
                    <a:bodyPr/>
                    <a:lstStyle/>
                    <a:p>
                      <a:pPr algn="ctr" fontAlgn="b"/>
                      <a:r>
                        <a:rPr lang="da-DK" sz="1200" b="1" u="none" strike="noStrike" dirty="0">
                          <a:effectLst/>
                        </a:rPr>
                        <a:t>Fund</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err="1">
                          <a:effectLst/>
                        </a:rPr>
                        <a:t>Programme</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Buy</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Education rate </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OH</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Co-</a:t>
                      </a:r>
                      <a:r>
                        <a:rPr lang="da-DK" sz="1200" b="1" u="none" strike="noStrike" dirty="0" err="1">
                          <a:effectLst/>
                        </a:rPr>
                        <a:t>financing</a:t>
                      </a:r>
                      <a:endParaRPr lang="da-DK" sz="1200" b="1" u="none" strike="noStrike" dirty="0">
                        <a:effectLst/>
                      </a:endParaRPr>
                    </a:p>
                  </a:txBody>
                  <a:tcPr marL="3315" marR="3315" marT="3315" marB="0" anchor="ctr"/>
                </a:tc>
                <a:tc>
                  <a:txBody>
                    <a:bodyPr/>
                    <a:lstStyle/>
                    <a:p>
                      <a:pPr algn="ctr" fontAlgn="b"/>
                      <a:r>
                        <a:rPr lang="da-DK" sz="1200" b="1" u="none" strike="noStrike" dirty="0">
                          <a:effectLst/>
                        </a:rPr>
                        <a:t>Guide</a:t>
                      </a:r>
                      <a:endParaRPr lang="da-DK" sz="1200" b="1" i="0" u="none" strike="noStrike" dirty="0">
                        <a:effectLst/>
                        <a:latin typeface="Calibri" panose="020F0502020204030204" pitchFamily="34" charset="0"/>
                      </a:endParaRPr>
                    </a:p>
                  </a:txBody>
                  <a:tcPr marL="3315" marR="3315" marT="3315" marB="0" anchor="ctr"/>
                </a:tc>
                <a:extLst>
                  <a:ext uri="{0D108BD9-81ED-4DB2-BD59-A6C34878D82A}">
                    <a16:rowId xmlns:a16="http://schemas.microsoft.com/office/drawing/2014/main" val="3247781331"/>
                  </a:ext>
                </a:extLst>
              </a:tr>
              <a:tr h="566601">
                <a:tc>
                  <a:txBody>
                    <a:bodyPr/>
                    <a:lstStyle/>
                    <a:p>
                      <a:pPr algn="l" fontAlgn="b"/>
                      <a:r>
                        <a:rPr lang="da-DK" sz="1200" dirty="0"/>
                        <a:t>Danish Industry Foundation </a:t>
                      </a:r>
                      <a:endParaRPr lang="da-DK" sz="1200" b="0" i="0" u="none" strike="noStrike" dirty="0">
                        <a:effectLst/>
                        <a:latin typeface="+mj-lt"/>
                      </a:endParaRPr>
                    </a:p>
                  </a:txBody>
                  <a:tcPr marL="9525" marR="9525" marT="9525" marB="0" anchor="ctr"/>
                </a:tc>
                <a:tc>
                  <a:txBody>
                    <a:bodyPr/>
                    <a:lstStyle/>
                    <a:p>
                      <a:pPr algn="l" fontAlgn="b"/>
                      <a:r>
                        <a:rPr lang="da-DK" sz="1200" dirty="0"/>
                        <a:t>Danish Industry Foundation </a:t>
                      </a:r>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a:effectLst/>
                          <a:latin typeface="+mj-lt"/>
                        </a:rPr>
                        <a:t>0</a:t>
                      </a:r>
                    </a:p>
                  </a:txBody>
                  <a:tcPr marL="9525" marR="9525" marT="9525" marB="0" anchor="ctr"/>
                </a:tc>
                <a:tc>
                  <a:txBody>
                    <a:bodyPr/>
                    <a:lstStyle/>
                    <a:p>
                      <a:pPr algn="ctr" fontAlgn="b"/>
                      <a:r>
                        <a:rPr lang="da-DK" sz="1200" b="0" i="0" u="none" strike="noStrike">
                          <a:effectLst/>
                          <a:latin typeface="+mj-lt"/>
                        </a:rPr>
                        <a:t>0%</a:t>
                      </a:r>
                    </a:p>
                  </a:txBody>
                  <a:tcPr marL="9525" marR="9525" marT="9525" marB="0" anchor="ctr"/>
                </a:tc>
                <a:tc>
                  <a:txBody>
                    <a:bodyPr/>
                    <a:lstStyle/>
                    <a:p>
                      <a:pPr algn="l" fontAlgn="b"/>
                      <a:r>
                        <a:rPr lang="da-DK" sz="1200" b="0" i="0" u="none" strike="noStrike" dirty="0" err="1">
                          <a:effectLst/>
                          <a:latin typeface="+mj-lt"/>
                        </a:rPr>
                        <a:t>Applicant</a:t>
                      </a:r>
                      <a:r>
                        <a:rPr lang="da-DK" sz="1200" b="0" i="0" u="none" strike="noStrike" dirty="0">
                          <a:effectLst/>
                          <a:latin typeface="+mj-lt"/>
                        </a:rPr>
                        <a:t> </a:t>
                      </a:r>
                      <a:r>
                        <a:rPr lang="da-DK" sz="1200" b="0" i="0" u="none" strike="noStrike" dirty="0" err="1">
                          <a:effectLst/>
                          <a:latin typeface="+mj-lt"/>
                        </a:rPr>
                        <a:t>needs</a:t>
                      </a:r>
                      <a:r>
                        <a:rPr lang="da-DK" sz="1200" b="0" i="0" u="none" strike="noStrike" dirty="0">
                          <a:effectLst/>
                          <a:latin typeface="+mj-lt"/>
                        </a:rPr>
                        <a:t> to </a:t>
                      </a:r>
                      <a:r>
                        <a:rPr lang="da-DK" sz="1200" b="0" i="0" u="none" strike="noStrike" dirty="0" err="1">
                          <a:effectLst/>
                          <a:latin typeface="+mj-lt"/>
                        </a:rPr>
                        <a:t>discuss</a:t>
                      </a:r>
                      <a:r>
                        <a:rPr lang="da-DK" sz="1200" b="0" i="0" u="none" strike="noStrike" dirty="0">
                          <a:effectLst/>
                          <a:latin typeface="+mj-lt"/>
                        </a:rPr>
                        <a:t> </a:t>
                      </a:r>
                      <a:r>
                        <a:rPr lang="da-DK" sz="1200" b="0" i="0" u="none" strike="noStrike" dirty="0" err="1">
                          <a:effectLst/>
                          <a:latin typeface="+mj-lt"/>
                        </a:rPr>
                        <a:t>idea</a:t>
                      </a:r>
                      <a:r>
                        <a:rPr lang="da-DK" sz="1200" b="0" i="0" u="none" strike="noStrike" dirty="0">
                          <a:effectLst/>
                          <a:latin typeface="+mj-lt"/>
                        </a:rPr>
                        <a:t> with Department Head prior to </a:t>
                      </a:r>
                      <a:r>
                        <a:rPr lang="da-DK" sz="1200" b="0" i="0" u="none" strike="noStrike" dirty="0" err="1">
                          <a:effectLst/>
                          <a:latin typeface="+mj-lt"/>
                        </a:rPr>
                        <a:t>application</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346717851"/>
                  </a:ext>
                </a:extLst>
              </a:tr>
              <a:tr h="566601">
                <a:tc>
                  <a:txBody>
                    <a:bodyPr/>
                    <a:lstStyle/>
                    <a:p>
                      <a:pPr algn="l" fontAlgn="b"/>
                      <a:r>
                        <a:rPr lang="da-DK" sz="1200" b="0" i="0" u="none" strike="noStrike" dirty="0">
                          <a:effectLst/>
                          <a:latin typeface="+mj-lt"/>
                        </a:rPr>
                        <a:t>Novo Nordisk Foundation</a:t>
                      </a:r>
                    </a:p>
                  </a:txBody>
                  <a:tcPr marL="9525" marR="9525" marT="9525" marB="0" anchor="ctr"/>
                </a:tc>
                <a:tc>
                  <a:txBody>
                    <a:bodyPr/>
                    <a:lstStyle/>
                    <a:p>
                      <a:pPr algn="l" fontAlgn="b"/>
                      <a:r>
                        <a:rPr lang="en-US" sz="1200" b="0" i="0" u="none" strike="noStrike" dirty="0">
                          <a:effectLst/>
                          <a:latin typeface="+mj-lt"/>
                        </a:rPr>
                        <a:t>Investigator, Synergy, Start Package/RECRUIT</a:t>
                      </a:r>
                    </a:p>
                  </a:txBody>
                  <a:tcPr marL="9525" marR="9525" marT="9525" marB="0" anchor="ctr"/>
                </a:tc>
                <a:tc>
                  <a:txBody>
                    <a:bodyPr/>
                    <a:lstStyle/>
                    <a:p>
                      <a:pPr algn="ctr" fontAlgn="b"/>
                      <a:r>
                        <a:rPr lang="da-DK" sz="1200" b="0" i="0" u="none" strike="noStrike" dirty="0">
                          <a:effectLst/>
                          <a:latin typeface="+mj-lt"/>
                        </a:rPr>
                        <a:t>Yes (T-TAP)</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en-US" sz="1200" b="0" i="0" u="none" strike="noStrike" dirty="0">
                          <a:effectLst/>
                          <a:latin typeface="+mj-lt"/>
                        </a:rPr>
                        <a:t>Variable</a:t>
                      </a:r>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0" i="0" u="none" strike="noStrike" dirty="0" err="1">
                          <a:effectLst/>
                          <a:latin typeface="+mj-lt"/>
                        </a:rPr>
                        <a:t>Staff</a:t>
                      </a:r>
                      <a:r>
                        <a:rPr lang="da-DK" sz="1200" b="0" i="0" u="none" strike="noStrike" dirty="0">
                          <a:effectLst/>
                          <a:latin typeface="+mj-lt"/>
                        </a:rPr>
                        <a:t> </a:t>
                      </a:r>
                      <a:r>
                        <a:rPr lang="da-DK" sz="1200" b="0" i="0" u="none" strike="noStrike" dirty="0" err="1">
                          <a:effectLst/>
                          <a:latin typeface="+mj-lt"/>
                        </a:rPr>
                        <a:t>buy</a:t>
                      </a:r>
                      <a:r>
                        <a:rPr lang="da-DK" sz="1200" b="0" i="0" u="none" strike="noStrike" dirty="0">
                          <a:effectLst/>
                          <a:latin typeface="+mj-lt"/>
                        </a:rPr>
                        <a:t> is </a:t>
                      </a:r>
                      <a:r>
                        <a:rPr lang="da-DK" sz="1200" b="0" i="0" u="none" strike="noStrike" dirty="0" err="1">
                          <a:effectLst/>
                          <a:latin typeface="+mj-lt"/>
                        </a:rPr>
                        <a:t>encouraged</a:t>
                      </a:r>
                      <a:r>
                        <a:rPr lang="da-DK" sz="1200" b="0" i="0" u="none" strike="noStrike" dirty="0">
                          <a:effectLst/>
                          <a:latin typeface="+mj-lt"/>
                        </a:rPr>
                        <a:t> </a:t>
                      </a:r>
                      <a:r>
                        <a:rPr lang="da-DK" sz="1200" b="0" i="0" u="none" strike="noStrike" kern="1200" dirty="0">
                          <a:solidFill>
                            <a:schemeClr val="dk1"/>
                          </a:solidFill>
                          <a:effectLst/>
                          <a:latin typeface="+mn-lt"/>
                          <a:ea typeface="+mn-ea"/>
                          <a:cs typeface="+mn-cs"/>
                        </a:rPr>
                        <a:t>(</a:t>
                      </a:r>
                      <a:r>
                        <a:rPr lang="da-DK" sz="1200" b="0" i="0" u="none" strike="noStrike" kern="1200" dirty="0" err="1">
                          <a:solidFill>
                            <a:schemeClr val="dk1"/>
                          </a:solidFill>
                          <a:effectLst/>
                          <a:latin typeface="+mn-lt"/>
                          <a:ea typeface="+mn-ea"/>
                          <a:cs typeface="+mn-cs"/>
                        </a:rPr>
                        <a:t>only</a:t>
                      </a:r>
                      <a:r>
                        <a:rPr lang="da-DK" sz="1200" b="0" i="0" u="none" strike="noStrike" kern="1200" dirty="0">
                          <a:solidFill>
                            <a:schemeClr val="dk1"/>
                          </a:solidFill>
                          <a:effectLst/>
                          <a:latin typeface="+mn-lt"/>
                          <a:ea typeface="+mn-ea"/>
                          <a:cs typeface="+mn-cs"/>
                        </a:rPr>
                        <a:t> T-TAP)</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2566438729"/>
                  </a:ext>
                </a:extLst>
              </a:tr>
              <a:tr h="549237">
                <a:tc>
                  <a:txBody>
                    <a:bodyPr/>
                    <a:lstStyle/>
                    <a:p>
                      <a:pPr algn="l" fontAlgn="b"/>
                      <a:r>
                        <a:rPr lang="da-DK" sz="1200" b="0" i="0" u="none" strike="noStrike" dirty="0">
                          <a:effectLst/>
                          <a:latin typeface="+mj-lt"/>
                        </a:rPr>
                        <a:t>Poul Due Jensens Foundation</a:t>
                      </a:r>
                    </a:p>
                  </a:txBody>
                  <a:tcPr marL="9525" marR="9525" marT="9525" marB="0" anchor="ctr"/>
                </a:tc>
                <a:tc>
                  <a:txBody>
                    <a:bodyPr/>
                    <a:lstStyle/>
                    <a:p>
                      <a:pPr algn="l" fontAlgn="b"/>
                      <a:r>
                        <a:rPr lang="da-DK" sz="1200" b="0" i="0" u="none" strike="noStrike" dirty="0">
                          <a:effectLst/>
                          <a:latin typeface="+mj-lt"/>
                        </a:rPr>
                        <a:t>Poul Due Jensens Foundation</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a:t>
                      </a:r>
                    </a:p>
                  </a:txBody>
                  <a:tcPr marL="9525" marR="9525" marT="9525" marB="0" anchor="ctr"/>
                </a:tc>
                <a:tc>
                  <a:txBody>
                    <a:bodyPr/>
                    <a:lstStyle/>
                    <a:p>
                      <a:pPr algn="ctr" fontAlgn="b"/>
                      <a:r>
                        <a:rPr lang="da-DK" sz="1200" b="0" i="0" u="none" strike="noStrike" dirty="0">
                          <a:effectLst/>
                          <a:latin typeface="+mj-lt"/>
                        </a:rPr>
                        <a:t>?</a:t>
                      </a:r>
                    </a:p>
                  </a:txBody>
                  <a:tcPr marL="9525" marR="9525" marT="9525" marB="0" anchor="ctr"/>
                </a:tc>
                <a:tc>
                  <a:txBody>
                    <a:bodyPr/>
                    <a:lstStyle/>
                    <a:p>
                      <a:pPr algn="l" fontAlgn="b"/>
                      <a:r>
                        <a:rPr lang="da-DK" sz="1200" b="0" i="0" u="none" strike="noStrike" kern="1200" dirty="0" err="1">
                          <a:solidFill>
                            <a:schemeClr val="dk1"/>
                          </a:solidFill>
                          <a:effectLst/>
                          <a:latin typeface="+mn-lt"/>
                          <a:ea typeface="+mn-ea"/>
                          <a:cs typeface="+mn-cs"/>
                        </a:rPr>
                        <a:t>Applicant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needs</a:t>
                      </a:r>
                      <a:r>
                        <a:rPr lang="da-DK" sz="1200" b="0" i="0" u="none" strike="noStrike" kern="1200" dirty="0">
                          <a:solidFill>
                            <a:schemeClr val="dk1"/>
                          </a:solidFill>
                          <a:effectLst/>
                          <a:latin typeface="+mn-lt"/>
                          <a:ea typeface="+mn-ea"/>
                          <a:cs typeface="+mn-cs"/>
                        </a:rPr>
                        <a:t> to </a:t>
                      </a:r>
                      <a:r>
                        <a:rPr lang="da-DK" sz="1200" b="0" i="0" u="none" strike="noStrike" kern="1200" dirty="0" err="1">
                          <a:solidFill>
                            <a:schemeClr val="dk1"/>
                          </a:solidFill>
                          <a:effectLst/>
                          <a:latin typeface="+mn-lt"/>
                          <a:ea typeface="+mn-ea"/>
                          <a:cs typeface="+mn-cs"/>
                        </a:rPr>
                        <a:t>discuss</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idea</a:t>
                      </a:r>
                      <a:r>
                        <a:rPr lang="da-DK" sz="1200" b="0" i="0" u="none" strike="noStrike" kern="1200" dirty="0">
                          <a:solidFill>
                            <a:schemeClr val="dk1"/>
                          </a:solidFill>
                          <a:effectLst/>
                          <a:latin typeface="+mn-lt"/>
                          <a:ea typeface="+mn-ea"/>
                          <a:cs typeface="+mn-cs"/>
                        </a:rPr>
                        <a:t> with Department Head prior to </a:t>
                      </a:r>
                      <a:r>
                        <a:rPr lang="da-DK" sz="1200" b="0" i="0" u="none" strike="noStrike" kern="1200" dirty="0" err="1">
                          <a:solidFill>
                            <a:schemeClr val="dk1"/>
                          </a:solidFill>
                          <a:effectLst/>
                          <a:latin typeface="+mn-lt"/>
                          <a:ea typeface="+mn-ea"/>
                          <a:cs typeface="+mn-cs"/>
                        </a:rPr>
                        <a:t>application</a:t>
                      </a:r>
                      <a:endParaRPr lang="da-DK" sz="1200" b="0" i="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882083926"/>
                  </a:ext>
                </a:extLst>
              </a:tr>
              <a:tr h="566601">
                <a:tc>
                  <a:txBody>
                    <a:bodyPr/>
                    <a:lstStyle/>
                    <a:p>
                      <a:pPr algn="l" fontAlgn="b"/>
                      <a:r>
                        <a:rPr lang="da-DK" sz="1200" b="0" i="0" u="none" strike="noStrike" dirty="0">
                          <a:effectLst/>
                          <a:latin typeface="+mj-lt"/>
                        </a:rPr>
                        <a:t>Villum Foundation</a:t>
                      </a:r>
                    </a:p>
                  </a:txBody>
                  <a:tcPr marL="9525" marR="9525" marT="9525" marB="0" anchor="ctr"/>
                </a:tc>
                <a:tc>
                  <a:txBody>
                    <a:bodyPr/>
                    <a:lstStyle/>
                    <a:p>
                      <a:pPr algn="l" fontAlgn="b"/>
                      <a:r>
                        <a:rPr lang="da-DK" sz="1200" b="0" i="0" u="none" strike="noStrike" dirty="0" err="1">
                          <a:effectLst/>
                          <a:latin typeface="+mj-lt"/>
                        </a:rPr>
                        <a:t>Investigator</a:t>
                      </a:r>
                      <a:r>
                        <a:rPr lang="da-DK" sz="1200" b="0" i="0" u="none" strike="noStrike" dirty="0">
                          <a:effectLst/>
                          <a:latin typeface="+mj-lt"/>
                        </a:rPr>
                        <a:t>, </a:t>
                      </a:r>
                      <a:r>
                        <a:rPr lang="da-DK" sz="1200" b="0" i="0" u="none" strike="noStrike" dirty="0" err="1">
                          <a:effectLst/>
                          <a:latin typeface="+mj-lt"/>
                        </a:rPr>
                        <a:t>Synergy</a:t>
                      </a:r>
                      <a:r>
                        <a:rPr lang="da-DK" sz="1200" b="0" i="0" u="none" strike="noStrike" dirty="0">
                          <a:effectLst/>
                          <a:latin typeface="+mj-lt"/>
                        </a:rPr>
                        <a:t>, Experiment</a:t>
                      </a:r>
                    </a:p>
                  </a:txBody>
                  <a:tcPr marL="9525" marR="9525" marT="9525" marB="0" anchor="ctr"/>
                </a:tc>
                <a:tc>
                  <a:txBody>
                    <a:bodyPr/>
                    <a:lstStyle/>
                    <a:p>
                      <a:pPr algn="ctr" fontAlgn="b"/>
                      <a:r>
                        <a:rPr lang="da-DK" sz="1200" b="0" i="0" u="none" strike="noStrike" dirty="0">
                          <a:effectLst/>
                          <a:latin typeface="+mj-lt"/>
                        </a:rPr>
                        <a:t>Yes (T-TAP)</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en-US" sz="1200" b="0" i="0" u="none" strike="noStrike" dirty="0">
                          <a:effectLst/>
                          <a:latin typeface="+mj-lt"/>
                        </a:rPr>
                        <a:t>Variable</a:t>
                      </a:r>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endParaRPr lang="da-DK" sz="1200" b="1" i="0" u="none" strike="noStrike" dirty="0">
                        <a:effectLst/>
                        <a:latin typeface="+mj-lt"/>
                      </a:endParaRPr>
                    </a:p>
                    <a:p>
                      <a:pPr algn="l" fontAlgn="b"/>
                      <a:r>
                        <a:rPr lang="da-DK" sz="1200" b="0" i="0" u="none" strike="noStrike" kern="1200" dirty="0" err="1">
                          <a:solidFill>
                            <a:schemeClr val="dk1"/>
                          </a:solidFill>
                          <a:effectLst/>
                          <a:latin typeface="+mn-lt"/>
                          <a:ea typeface="+mn-ea"/>
                          <a:cs typeface="+mn-cs"/>
                        </a:rPr>
                        <a:t>Staff</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buy</a:t>
                      </a:r>
                      <a:r>
                        <a:rPr lang="da-DK" sz="1200" b="0" i="0" u="none" strike="noStrike" kern="1200" dirty="0">
                          <a:solidFill>
                            <a:schemeClr val="dk1"/>
                          </a:solidFill>
                          <a:effectLst/>
                          <a:latin typeface="+mn-lt"/>
                          <a:ea typeface="+mn-ea"/>
                          <a:cs typeface="+mn-cs"/>
                        </a:rPr>
                        <a:t> is </a:t>
                      </a:r>
                      <a:r>
                        <a:rPr lang="da-DK" sz="1200" b="0" i="0" u="none" strike="noStrike" kern="1200" dirty="0" err="1">
                          <a:solidFill>
                            <a:schemeClr val="dk1"/>
                          </a:solidFill>
                          <a:effectLst/>
                          <a:latin typeface="+mn-lt"/>
                          <a:ea typeface="+mn-ea"/>
                          <a:cs typeface="+mn-cs"/>
                        </a:rPr>
                        <a:t>encouraged</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only</a:t>
                      </a:r>
                      <a:r>
                        <a:rPr lang="da-DK" sz="1200" b="0" i="0" u="none" strike="noStrike" kern="1200" dirty="0">
                          <a:solidFill>
                            <a:schemeClr val="dk1"/>
                          </a:solidFill>
                          <a:effectLst/>
                          <a:latin typeface="+mn-lt"/>
                          <a:ea typeface="+mn-ea"/>
                          <a:cs typeface="+mn-cs"/>
                        </a:rPr>
                        <a:t> T-TAP)</a:t>
                      </a:r>
                    </a:p>
                  </a:txBody>
                  <a:tcPr marL="9525" marR="9525" marT="9525" marB="0" anchor="ctr"/>
                </a:tc>
                <a:extLst>
                  <a:ext uri="{0D108BD9-81ED-4DB2-BD59-A6C34878D82A}">
                    <a16:rowId xmlns:a16="http://schemas.microsoft.com/office/drawing/2014/main" val="3998305662"/>
                  </a:ext>
                </a:extLst>
              </a:tr>
              <a:tr h="566601">
                <a:tc>
                  <a:txBody>
                    <a:bodyPr/>
                    <a:lstStyle/>
                    <a:p>
                      <a:pPr algn="l" fontAlgn="b"/>
                      <a:r>
                        <a:rPr lang="da-DK" sz="1200" b="0" i="0" u="none" strike="noStrike" dirty="0">
                          <a:effectLst/>
                          <a:latin typeface="+mj-lt"/>
                        </a:rPr>
                        <a:t>William Demant Foundation</a:t>
                      </a:r>
                    </a:p>
                  </a:txBody>
                  <a:tcPr marL="9525" marR="9525" marT="9525" marB="0" anchor="ctr"/>
                </a:tc>
                <a:tc>
                  <a:txBody>
                    <a:bodyPr/>
                    <a:lstStyle/>
                    <a:p>
                      <a:pPr algn="l" fontAlgn="b"/>
                      <a:r>
                        <a:rPr lang="da-DK" sz="1200" b="0" i="0" u="none" strike="noStrike" dirty="0">
                          <a:effectLst/>
                          <a:latin typeface="+mj-lt"/>
                        </a:rPr>
                        <a:t>William Demant Foundation</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20%</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marL="0" marR="0" lvl="0" indent="0" algn="l" defTabSz="914318" rtl="0" eaLnBrk="1" fontAlgn="b" latinLnBrk="0" hangingPunct="1">
                        <a:lnSpc>
                          <a:spcPct val="100000"/>
                        </a:lnSpc>
                        <a:spcBef>
                          <a:spcPts val="0"/>
                        </a:spcBef>
                        <a:spcAft>
                          <a:spcPts val="0"/>
                        </a:spcAft>
                        <a:buClrTx/>
                        <a:buSzTx/>
                        <a:buFontTx/>
                        <a:buNone/>
                        <a:tabLst/>
                        <a:defRPr/>
                      </a:pPr>
                      <a:r>
                        <a:rPr lang="da-DK" sz="1200" b="1" i="0" u="none" strike="noStrike" kern="1200" dirty="0">
                          <a:solidFill>
                            <a:schemeClr val="dk1"/>
                          </a:solidFill>
                          <a:effectLst/>
                          <a:latin typeface="+mn-lt"/>
                          <a:ea typeface="+mn-ea"/>
                          <a:cs typeface="+mn-cs"/>
                        </a:rPr>
                        <a:t>Target for </a:t>
                      </a:r>
                      <a:r>
                        <a:rPr lang="da-DK" sz="1200" b="1" i="0" u="none" strike="noStrike" kern="1200" dirty="0" err="1">
                          <a:solidFill>
                            <a:schemeClr val="dk1"/>
                          </a:solidFill>
                          <a:effectLst/>
                          <a:latin typeface="+mn-lt"/>
                          <a:ea typeface="+mn-ea"/>
                          <a:cs typeface="+mn-cs"/>
                        </a:rPr>
                        <a:t>staff</a:t>
                      </a:r>
                      <a:r>
                        <a:rPr lang="da-DK" sz="1200" b="1" i="0" u="none" strike="noStrike" kern="1200" dirty="0">
                          <a:solidFill>
                            <a:schemeClr val="dk1"/>
                          </a:solidFill>
                          <a:effectLst/>
                          <a:latin typeface="+mn-lt"/>
                          <a:ea typeface="+mn-ea"/>
                          <a:cs typeface="+mn-cs"/>
                        </a:rPr>
                        <a:t> </a:t>
                      </a:r>
                      <a:r>
                        <a:rPr lang="da-DK" sz="1200" b="1" i="0" u="none" strike="noStrike" kern="1200" dirty="0" err="1">
                          <a:solidFill>
                            <a:schemeClr val="dk1"/>
                          </a:solidFill>
                          <a:effectLst/>
                          <a:latin typeface="+mn-lt"/>
                          <a:ea typeface="+mn-ea"/>
                          <a:cs typeface="+mn-cs"/>
                        </a:rPr>
                        <a:t>buy</a:t>
                      </a:r>
                      <a:r>
                        <a:rPr lang="da-DK" sz="1200" b="1" i="0" u="none" strike="noStrike" kern="1200" dirty="0">
                          <a:solidFill>
                            <a:schemeClr val="dk1"/>
                          </a:solidFill>
                          <a:effectLst/>
                          <a:latin typeface="+mn-lt"/>
                          <a:ea typeface="+mn-ea"/>
                          <a:cs typeface="+mn-cs"/>
                        </a:rPr>
                        <a:t>: 23% </a:t>
                      </a:r>
                      <a:r>
                        <a:rPr lang="da-DK" sz="1200" b="0" i="0" u="none" strike="noStrike" kern="1200" dirty="0">
                          <a:solidFill>
                            <a:schemeClr val="dk1"/>
                          </a:solidFill>
                          <a:effectLst/>
                          <a:latin typeface="+mn-lt"/>
                          <a:ea typeface="+mn-ea"/>
                          <a:cs typeface="+mn-cs"/>
                        </a:rPr>
                        <a:t>of total </a:t>
                      </a:r>
                      <a:r>
                        <a:rPr lang="da-DK" sz="1200" b="0" i="0" u="none" strike="noStrike" kern="1200" dirty="0" err="1">
                          <a:solidFill>
                            <a:schemeClr val="dk1"/>
                          </a:solidFill>
                          <a:effectLst/>
                          <a:latin typeface="+mn-lt"/>
                          <a:ea typeface="+mn-ea"/>
                          <a:cs typeface="+mn-cs"/>
                        </a:rPr>
                        <a:t>direct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project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costs</a:t>
                      </a:r>
                      <a:r>
                        <a:rPr lang="da-DK" sz="1200" b="0" i="0" u="none" strike="noStrike" kern="1200" dirty="0">
                          <a:solidFill>
                            <a:schemeClr val="dk1"/>
                          </a:solidFill>
                          <a:effectLst/>
                          <a:latin typeface="+mn-lt"/>
                          <a:ea typeface="+mn-ea"/>
                          <a:cs typeface="+mn-cs"/>
                        </a:rPr>
                        <a:t> (budget </a:t>
                      </a:r>
                      <a:r>
                        <a:rPr lang="da-DK" sz="1200" b="0" i="0" u="none" strike="noStrike" kern="1200" dirty="0" err="1">
                          <a:solidFill>
                            <a:schemeClr val="dk1"/>
                          </a:solidFill>
                          <a:effectLst/>
                          <a:latin typeface="+mn-lt"/>
                          <a:ea typeface="+mn-ea"/>
                          <a:cs typeface="+mn-cs"/>
                        </a:rPr>
                        <a:t>without</a:t>
                      </a:r>
                      <a:r>
                        <a:rPr lang="da-DK" sz="1200" b="0" i="0" u="none" strike="noStrike" kern="1200" dirty="0">
                          <a:solidFill>
                            <a:schemeClr val="dk1"/>
                          </a:solidFill>
                          <a:effectLst/>
                          <a:latin typeface="+mn-lt"/>
                          <a:ea typeface="+mn-ea"/>
                          <a:cs typeface="+mn-cs"/>
                        </a:rPr>
                        <a:t> OH)</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114835891"/>
                  </a:ext>
                </a:extLst>
              </a:tr>
            </a:tbl>
          </a:graphicData>
        </a:graphic>
      </p:graphicFrame>
      <p:sp>
        <p:nvSpPr>
          <p:cNvPr id="2" name="TextBox 1">
            <a:extLst>
              <a:ext uri="{FF2B5EF4-FFF2-40B4-BE49-F238E27FC236}">
                <a16:creationId xmlns:a16="http://schemas.microsoft.com/office/drawing/2014/main" id="{F4E5A58C-4449-BF53-48E7-2F19A76061B2}"/>
              </a:ext>
            </a:extLst>
          </p:cNvPr>
          <p:cNvSpPr txBox="1"/>
          <p:nvPr/>
        </p:nvSpPr>
        <p:spPr>
          <a:xfrm>
            <a:off x="466531" y="5685453"/>
            <a:ext cx="914400" cy="914400"/>
          </a:xfrm>
          <a:prstGeom prst="rect">
            <a:avLst/>
          </a:prstGeom>
          <a:effectLst/>
        </p:spPr>
        <p:txBody>
          <a:bodyPr vert="horz" wrap="none" lIns="0" tIns="0" rIns="0" bIns="0" rtlCol="0" anchor="t" anchorCtr="0">
            <a:noAutofit/>
          </a:bodyPr>
          <a:lstStyle/>
          <a:p>
            <a:endParaRPr lang="da-DK" sz="1200" i="1" dirty="0"/>
          </a:p>
        </p:txBody>
      </p:sp>
    </p:spTree>
    <p:extLst>
      <p:ext uri="{BB962C8B-B14F-4D97-AF65-F5344CB8AC3E}">
        <p14:creationId xmlns:p14="http://schemas.microsoft.com/office/powerpoint/2010/main" val="425095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64642-713A-27BE-FF59-22019DD063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1BB61-AD85-7B5A-10F6-89CE7FF61DFF}"/>
              </a:ext>
            </a:extLst>
          </p:cNvPr>
          <p:cNvSpPr>
            <a:spLocks noGrp="1"/>
          </p:cNvSpPr>
          <p:nvPr>
            <p:ph type="title"/>
          </p:nvPr>
        </p:nvSpPr>
        <p:spPr>
          <a:xfrm>
            <a:off x="766762" y="313356"/>
            <a:ext cx="9445873" cy="1402687"/>
          </a:xfrm>
        </p:spPr>
        <p:txBody>
          <a:bodyPr/>
          <a:lstStyle/>
          <a:p>
            <a:r>
              <a:rPr lang="da-DK" dirty="0"/>
              <a:t>EU</a:t>
            </a:r>
          </a:p>
        </p:txBody>
      </p:sp>
      <p:sp>
        <p:nvSpPr>
          <p:cNvPr id="5" name="Text Placeholder 4">
            <a:extLst>
              <a:ext uri="{FF2B5EF4-FFF2-40B4-BE49-F238E27FC236}">
                <a16:creationId xmlns:a16="http://schemas.microsoft.com/office/drawing/2014/main" id="{3C5BDF15-46E3-591F-5E97-8774A8F88908}"/>
              </a:ext>
            </a:extLst>
          </p:cNvPr>
          <p:cNvSpPr>
            <a:spLocks noGrp="1"/>
          </p:cNvSpPr>
          <p:nvPr>
            <p:ph type="body" sz="quarter" idx="13"/>
          </p:nvPr>
        </p:nvSpPr>
        <p:spPr/>
        <p:txBody>
          <a:bodyPr/>
          <a:lstStyle/>
          <a:p>
            <a:r>
              <a:rPr lang="da-DK" dirty="0"/>
              <a:t>Elektroniske Systemer</a:t>
            </a:r>
          </a:p>
        </p:txBody>
      </p:sp>
      <p:graphicFrame>
        <p:nvGraphicFramePr>
          <p:cNvPr id="6" name="Table 5">
            <a:extLst>
              <a:ext uri="{FF2B5EF4-FFF2-40B4-BE49-F238E27FC236}">
                <a16:creationId xmlns:a16="http://schemas.microsoft.com/office/drawing/2014/main" id="{70484EDB-032C-A52B-5DA6-5BBE3E96C70A}"/>
              </a:ext>
            </a:extLst>
          </p:cNvPr>
          <p:cNvGraphicFramePr>
            <a:graphicFrameLocks noGrp="1"/>
          </p:cNvGraphicFramePr>
          <p:nvPr>
            <p:extLst>
              <p:ext uri="{D42A27DB-BD31-4B8C-83A1-F6EECF244321}">
                <p14:modId xmlns:p14="http://schemas.microsoft.com/office/powerpoint/2010/main" val="2747983390"/>
              </p:ext>
            </p:extLst>
          </p:nvPr>
        </p:nvGraphicFramePr>
        <p:xfrm>
          <a:off x="314955" y="1980052"/>
          <a:ext cx="11632163" cy="3358286"/>
        </p:xfrm>
        <a:graphic>
          <a:graphicData uri="http://schemas.openxmlformats.org/drawingml/2006/table">
            <a:tbl>
              <a:tblPr>
                <a:tableStyleId>{5C22544A-7EE6-4342-B048-85BDC9FD1C3A}</a:tableStyleId>
              </a:tblPr>
              <a:tblGrid>
                <a:gridCol w="1501404">
                  <a:extLst>
                    <a:ext uri="{9D8B030D-6E8A-4147-A177-3AD203B41FA5}">
                      <a16:colId xmlns:a16="http://schemas.microsoft.com/office/drawing/2014/main" val="2810991157"/>
                    </a:ext>
                  </a:extLst>
                </a:gridCol>
                <a:gridCol w="2967135">
                  <a:extLst>
                    <a:ext uri="{9D8B030D-6E8A-4147-A177-3AD203B41FA5}">
                      <a16:colId xmlns:a16="http://schemas.microsoft.com/office/drawing/2014/main" val="2763336202"/>
                    </a:ext>
                  </a:extLst>
                </a:gridCol>
                <a:gridCol w="578498">
                  <a:extLst>
                    <a:ext uri="{9D8B030D-6E8A-4147-A177-3AD203B41FA5}">
                      <a16:colId xmlns:a16="http://schemas.microsoft.com/office/drawing/2014/main" val="202632519"/>
                    </a:ext>
                  </a:extLst>
                </a:gridCol>
                <a:gridCol w="845975">
                  <a:extLst>
                    <a:ext uri="{9D8B030D-6E8A-4147-A177-3AD203B41FA5}">
                      <a16:colId xmlns:a16="http://schemas.microsoft.com/office/drawing/2014/main" val="3284538442"/>
                    </a:ext>
                  </a:extLst>
                </a:gridCol>
                <a:gridCol w="454090">
                  <a:extLst>
                    <a:ext uri="{9D8B030D-6E8A-4147-A177-3AD203B41FA5}">
                      <a16:colId xmlns:a16="http://schemas.microsoft.com/office/drawing/2014/main" val="2805524771"/>
                    </a:ext>
                  </a:extLst>
                </a:gridCol>
                <a:gridCol w="1275184">
                  <a:extLst>
                    <a:ext uri="{9D8B030D-6E8A-4147-A177-3AD203B41FA5}">
                      <a16:colId xmlns:a16="http://schemas.microsoft.com/office/drawing/2014/main" val="1576233327"/>
                    </a:ext>
                  </a:extLst>
                </a:gridCol>
                <a:gridCol w="4009877">
                  <a:extLst>
                    <a:ext uri="{9D8B030D-6E8A-4147-A177-3AD203B41FA5}">
                      <a16:colId xmlns:a16="http://schemas.microsoft.com/office/drawing/2014/main" val="3288690461"/>
                    </a:ext>
                  </a:extLst>
                </a:gridCol>
              </a:tblGrid>
              <a:tr h="542645">
                <a:tc>
                  <a:txBody>
                    <a:bodyPr/>
                    <a:lstStyle/>
                    <a:p>
                      <a:pPr algn="ctr" fontAlgn="b"/>
                      <a:r>
                        <a:rPr lang="da-DK" sz="1200" b="1" u="none" strike="noStrike" dirty="0">
                          <a:effectLst/>
                        </a:rPr>
                        <a:t>Fund</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err="1">
                          <a:effectLst/>
                        </a:rPr>
                        <a:t>Programme</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Buy</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Education rate </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OH</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Co-</a:t>
                      </a:r>
                      <a:r>
                        <a:rPr lang="da-DK" sz="1200" b="1" u="none" strike="noStrike" dirty="0" err="1">
                          <a:effectLst/>
                        </a:rPr>
                        <a:t>financing</a:t>
                      </a:r>
                      <a:endParaRPr lang="da-DK" sz="1200" b="1" u="none" strike="noStrike" dirty="0">
                        <a:effectLst/>
                      </a:endParaRPr>
                    </a:p>
                  </a:txBody>
                  <a:tcPr marL="3315" marR="3315" marT="3315" marB="0" anchor="ctr"/>
                </a:tc>
                <a:tc>
                  <a:txBody>
                    <a:bodyPr/>
                    <a:lstStyle/>
                    <a:p>
                      <a:pPr algn="ctr" fontAlgn="b"/>
                      <a:r>
                        <a:rPr lang="da-DK" sz="1200" b="1" u="none" strike="noStrike" dirty="0">
                          <a:effectLst/>
                        </a:rPr>
                        <a:t>Guide</a:t>
                      </a:r>
                      <a:endParaRPr lang="da-DK" sz="1200" b="1" i="0" u="none" strike="noStrike" dirty="0">
                        <a:effectLst/>
                        <a:latin typeface="Calibri" panose="020F0502020204030204" pitchFamily="34" charset="0"/>
                      </a:endParaRPr>
                    </a:p>
                  </a:txBody>
                  <a:tcPr marL="3315" marR="3315" marT="3315" marB="0" anchor="ctr"/>
                </a:tc>
                <a:extLst>
                  <a:ext uri="{0D108BD9-81ED-4DB2-BD59-A6C34878D82A}">
                    <a16:rowId xmlns:a16="http://schemas.microsoft.com/office/drawing/2014/main" val="3247781331"/>
                  </a:ext>
                </a:extLst>
              </a:tr>
              <a:tr h="566601">
                <a:tc>
                  <a:txBody>
                    <a:bodyPr/>
                    <a:lstStyle/>
                    <a:p>
                      <a:pPr algn="l" fontAlgn="b"/>
                      <a:r>
                        <a:rPr lang="da-DK" sz="1200" b="0" i="0" u="none" strike="noStrike" dirty="0">
                          <a:effectLst/>
                          <a:latin typeface="+mj-lt"/>
                        </a:rPr>
                        <a:t>EU</a:t>
                      </a:r>
                    </a:p>
                  </a:txBody>
                  <a:tcPr marL="9525" marR="9525" marT="9525" marB="0" anchor="ctr"/>
                </a:tc>
                <a:tc>
                  <a:txBody>
                    <a:bodyPr/>
                    <a:lstStyle/>
                    <a:p>
                      <a:pPr algn="l" fontAlgn="b"/>
                      <a:r>
                        <a:rPr lang="da-DK" sz="1200" b="0" i="0" u="none" strike="noStrike" dirty="0">
                          <a:effectLst/>
                          <a:latin typeface="+mj-lt"/>
                        </a:rPr>
                        <a:t>Horizon Europe Marie </a:t>
                      </a:r>
                      <a:r>
                        <a:rPr lang="da-DK" sz="1200" b="0" i="0" u="none" strike="noStrike" dirty="0" err="1">
                          <a:effectLst/>
                          <a:latin typeface="+mj-lt"/>
                        </a:rPr>
                        <a:t>Sklodowska</a:t>
                      </a:r>
                      <a:r>
                        <a:rPr lang="da-DK" sz="1200" b="0" i="0" u="none" strike="noStrike" dirty="0">
                          <a:effectLst/>
                          <a:latin typeface="+mj-lt"/>
                        </a:rPr>
                        <a:t>-Curie Actions </a:t>
                      </a:r>
                      <a:r>
                        <a:rPr lang="da-DK" sz="1200" b="0" i="0" u="none" strike="noStrike" dirty="0" err="1">
                          <a:effectLst/>
                          <a:latin typeface="+mj-lt"/>
                        </a:rPr>
                        <a:t>Postdoctoral</a:t>
                      </a:r>
                      <a:r>
                        <a:rPr lang="da-DK" sz="1200" b="0" i="0" u="none" strike="noStrike" dirty="0">
                          <a:effectLst/>
                          <a:latin typeface="+mj-lt"/>
                        </a:rPr>
                        <a:t> </a:t>
                      </a:r>
                      <a:r>
                        <a:rPr lang="da-DK" sz="1200" b="0" i="0" u="none" strike="noStrike" dirty="0" err="1">
                          <a:effectLst/>
                          <a:latin typeface="+mj-lt"/>
                        </a:rPr>
                        <a:t>Fellowships</a:t>
                      </a:r>
                      <a:endParaRPr lang="da-DK" sz="1200" b="0" i="0" u="none" strike="noStrike" dirty="0">
                        <a:effectLst/>
                        <a:latin typeface="+mj-lt"/>
                      </a:endParaRP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8%</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0" i="0" u="none" strike="noStrike" kern="1200">
                          <a:solidFill>
                            <a:schemeClr val="dk1"/>
                          </a:solidFill>
                          <a:effectLst/>
                          <a:latin typeface="+mn-lt"/>
                          <a:ea typeface="+mn-ea"/>
                          <a:cs typeface="+mn-cs"/>
                        </a:rPr>
                        <a:t>Strategic funds: All </a:t>
                      </a:r>
                      <a:r>
                        <a:rPr lang="da-DK" sz="1200" b="0" i="0" u="none" strike="noStrike" kern="1200" dirty="0" err="1">
                          <a:solidFill>
                            <a:schemeClr val="dk1"/>
                          </a:solidFill>
                          <a:effectLst/>
                          <a:latin typeface="+mn-lt"/>
                          <a:ea typeface="+mn-ea"/>
                          <a:cs typeface="+mn-cs"/>
                        </a:rPr>
                        <a:t>applications</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are</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approved</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346717851"/>
                  </a:ext>
                </a:extLst>
              </a:tr>
              <a:tr h="566601">
                <a:tc>
                  <a:txBody>
                    <a:bodyPr/>
                    <a:lstStyle/>
                    <a:p>
                      <a:pPr algn="l" fontAlgn="b"/>
                      <a:r>
                        <a:rPr lang="da-DK" sz="1200" b="0" i="0" u="none" strike="noStrike">
                          <a:effectLst/>
                          <a:latin typeface="+mj-lt"/>
                        </a:rPr>
                        <a:t>EU</a:t>
                      </a:r>
                    </a:p>
                  </a:txBody>
                  <a:tcPr marL="9525" marR="9525" marT="9525" marB="0" anchor="ctr"/>
                </a:tc>
                <a:tc>
                  <a:txBody>
                    <a:bodyPr/>
                    <a:lstStyle/>
                    <a:p>
                      <a:pPr algn="l" fontAlgn="b"/>
                      <a:r>
                        <a:rPr lang="fr-FR" sz="1200" b="0" i="0" u="none" strike="noStrike">
                          <a:effectLst/>
                          <a:latin typeface="+mj-lt"/>
                        </a:rPr>
                        <a:t>Horizon Europe Marie Sklodowska-Curie Actions Doctoral Networks</a:t>
                      </a:r>
                    </a:p>
                  </a:txBody>
                  <a:tcPr marL="9525" marR="9525" marT="9525" marB="0" anchor="ctr"/>
                </a:tc>
                <a:tc>
                  <a:txBody>
                    <a:bodyPr/>
                    <a:lstStyle/>
                    <a:p>
                      <a:pPr algn="ctr" fontAlgn="b"/>
                      <a:r>
                        <a:rPr lang="da-DK" sz="1200" b="0" i="0" u="none" strike="noStrike" dirty="0">
                          <a:effectLst/>
                          <a:latin typeface="+mj-lt"/>
                        </a:rPr>
                        <a:t>15% of RTN</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7%</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0" i="0" u="none" strike="noStrike" dirty="0">
                          <a:effectLst/>
                          <a:latin typeface="+mj-lt"/>
                        </a:rPr>
                        <a:t>Model for RTN and Management </a:t>
                      </a:r>
                      <a:r>
                        <a:rPr lang="da-DK" sz="1200" b="0" i="0" u="none" strike="noStrike" dirty="0" err="1">
                          <a:effectLst/>
                          <a:latin typeface="+mj-lt"/>
                        </a:rPr>
                        <a:t>applies</a:t>
                      </a:r>
                      <a:r>
                        <a:rPr lang="da-DK" sz="1200" b="0" i="0" u="none" strike="noStrike" dirty="0">
                          <a:effectLst/>
                          <a:latin typeface="+mj-lt"/>
                        </a:rPr>
                        <a:t> for partner and </a:t>
                      </a:r>
                      <a:r>
                        <a:rPr lang="da-DK" sz="1200" b="0" i="0" u="none" strike="noStrike" dirty="0" err="1">
                          <a:effectLst/>
                          <a:latin typeface="+mj-lt"/>
                        </a:rPr>
                        <a:t>coordinator-projects</a:t>
                      </a:r>
                      <a:r>
                        <a:rPr lang="da-DK" sz="1200" b="0" i="0" u="none" strike="noStrike" dirty="0">
                          <a:effectLst/>
                          <a:latin typeface="+mj-lt"/>
                        </a:rPr>
                        <a:t>, AAU </a:t>
                      </a:r>
                      <a:r>
                        <a:rPr lang="da-DK" sz="1200" b="0" i="0" u="none" strike="noStrike" dirty="0" err="1">
                          <a:effectLst/>
                          <a:latin typeface="+mj-lt"/>
                        </a:rPr>
                        <a:t>aims</a:t>
                      </a:r>
                      <a:r>
                        <a:rPr lang="da-DK" sz="1200" b="0" i="0" u="none" strike="noStrike" dirty="0">
                          <a:effectLst/>
                          <a:latin typeface="+mj-lt"/>
                        </a:rPr>
                        <a:t> at min. 2 PhDs per Coordinator-project</a:t>
                      </a:r>
                    </a:p>
                  </a:txBody>
                  <a:tcPr marL="9525" marR="9525" marT="9525" marB="0" anchor="ctr"/>
                </a:tc>
                <a:extLst>
                  <a:ext uri="{0D108BD9-81ED-4DB2-BD59-A6C34878D82A}">
                    <a16:rowId xmlns:a16="http://schemas.microsoft.com/office/drawing/2014/main" val="2566438729"/>
                  </a:ext>
                </a:extLst>
              </a:tr>
              <a:tr h="549237">
                <a:tc>
                  <a:txBody>
                    <a:bodyPr/>
                    <a:lstStyle/>
                    <a:p>
                      <a:pPr algn="l" fontAlgn="b"/>
                      <a:r>
                        <a:rPr lang="da-DK" sz="1200" b="0" i="0" u="none" strike="noStrike">
                          <a:effectLst/>
                          <a:latin typeface="+mj-lt"/>
                        </a:rPr>
                        <a:t>EU</a:t>
                      </a:r>
                    </a:p>
                  </a:txBody>
                  <a:tcPr marL="9525" marR="9525" marT="9525" marB="0" anchor="ctr"/>
                </a:tc>
                <a:tc>
                  <a:txBody>
                    <a:bodyPr/>
                    <a:lstStyle/>
                    <a:p>
                      <a:pPr algn="l" fontAlgn="b"/>
                      <a:r>
                        <a:rPr lang="en-US" sz="1200" b="0" i="0" u="none" strike="noStrike" dirty="0">
                          <a:effectLst/>
                          <a:latin typeface="+mj-lt"/>
                        </a:rPr>
                        <a:t>Horizon Europe European Research Council</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25%</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marL="0" marR="0" lvl="0" indent="0" algn="l" defTabSz="914318" rtl="0" eaLnBrk="1" fontAlgn="b" latinLnBrk="0" hangingPunct="1">
                        <a:lnSpc>
                          <a:spcPct val="100000"/>
                        </a:lnSpc>
                        <a:spcBef>
                          <a:spcPts val="0"/>
                        </a:spcBef>
                        <a:spcAft>
                          <a:spcPts val="0"/>
                        </a:spcAft>
                        <a:buClrTx/>
                        <a:buSzTx/>
                        <a:buFontTx/>
                        <a:buNone/>
                        <a:tabLst/>
                        <a:defRPr/>
                      </a:pPr>
                      <a:r>
                        <a:rPr lang="da-DK" sz="1200" b="0" i="0" u="none" strike="noStrike" dirty="0">
                          <a:effectLst/>
                          <a:latin typeface="+mj-lt"/>
                        </a:rPr>
                        <a:t>Strategic funds: </a:t>
                      </a:r>
                      <a:r>
                        <a:rPr lang="da-DK" sz="1200" b="0" i="0" u="none" strike="noStrike" kern="1200" dirty="0" err="1">
                          <a:solidFill>
                            <a:schemeClr val="dk1"/>
                          </a:solidFill>
                          <a:effectLst/>
                          <a:latin typeface="+mn-lt"/>
                          <a:ea typeface="+mn-ea"/>
                          <a:cs typeface="+mn-cs"/>
                        </a:rPr>
                        <a:t>Staff</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buy</a:t>
                      </a:r>
                      <a:r>
                        <a:rPr lang="da-DK" sz="1200" b="0" i="0" u="none" strike="noStrike" kern="1200" dirty="0">
                          <a:solidFill>
                            <a:schemeClr val="dk1"/>
                          </a:solidFill>
                          <a:effectLst/>
                          <a:latin typeface="+mn-lt"/>
                          <a:ea typeface="+mn-ea"/>
                          <a:cs typeface="+mn-cs"/>
                        </a:rPr>
                        <a:t> is </a:t>
                      </a:r>
                      <a:r>
                        <a:rPr lang="da-DK" sz="1200" b="0" i="0" u="none" strike="noStrike" kern="1200" dirty="0" err="1">
                          <a:solidFill>
                            <a:schemeClr val="dk1"/>
                          </a:solidFill>
                          <a:effectLst/>
                          <a:latin typeface="+mn-lt"/>
                          <a:ea typeface="+mn-ea"/>
                          <a:cs typeface="+mn-cs"/>
                        </a:rPr>
                        <a:t>encouraged</a:t>
                      </a:r>
                      <a:endParaRPr lang="da-DK" sz="1200" b="0" i="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882083926"/>
                  </a:ext>
                </a:extLst>
              </a:tr>
              <a:tr h="566601">
                <a:tc>
                  <a:txBody>
                    <a:bodyPr/>
                    <a:lstStyle/>
                    <a:p>
                      <a:pPr algn="l" fontAlgn="b"/>
                      <a:r>
                        <a:rPr lang="da-DK" sz="1200" b="0" i="0" u="none" strike="noStrike">
                          <a:effectLst/>
                          <a:latin typeface="+mj-lt"/>
                        </a:rPr>
                        <a:t>EU</a:t>
                      </a:r>
                    </a:p>
                  </a:txBody>
                  <a:tcPr marL="9525" marR="9525" marT="9525" marB="0" anchor="ctr"/>
                </a:tc>
                <a:tc>
                  <a:txBody>
                    <a:bodyPr/>
                    <a:lstStyle/>
                    <a:p>
                      <a:pPr algn="l" fontAlgn="b"/>
                      <a:r>
                        <a:rPr lang="es-ES" sz="1200" b="0" i="0" u="none" strike="noStrike">
                          <a:effectLst/>
                          <a:latin typeface="+mj-lt"/>
                        </a:rPr>
                        <a:t>Horizon Europe Global Challenges (RIA/IA), EDF, ESA</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25%</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1" i="0" u="none" strike="noStrike" kern="1200" dirty="0">
                          <a:solidFill>
                            <a:schemeClr val="dk1"/>
                          </a:solidFill>
                          <a:effectLst/>
                          <a:latin typeface="+mn-lt"/>
                          <a:ea typeface="+mn-ea"/>
                          <a:cs typeface="+mn-cs"/>
                        </a:rPr>
                        <a:t>Target for </a:t>
                      </a:r>
                      <a:r>
                        <a:rPr lang="da-DK" sz="1200" b="1" i="0" u="none" strike="noStrike" kern="1200" dirty="0" err="1">
                          <a:solidFill>
                            <a:schemeClr val="dk1"/>
                          </a:solidFill>
                          <a:effectLst/>
                          <a:latin typeface="+mn-lt"/>
                          <a:ea typeface="+mn-ea"/>
                          <a:cs typeface="+mn-cs"/>
                        </a:rPr>
                        <a:t>staff</a:t>
                      </a:r>
                      <a:r>
                        <a:rPr lang="da-DK" sz="1200" b="1" i="0" u="none" strike="noStrike" kern="1200" dirty="0">
                          <a:solidFill>
                            <a:schemeClr val="dk1"/>
                          </a:solidFill>
                          <a:effectLst/>
                          <a:latin typeface="+mn-lt"/>
                          <a:ea typeface="+mn-ea"/>
                          <a:cs typeface="+mn-cs"/>
                        </a:rPr>
                        <a:t> </a:t>
                      </a:r>
                      <a:r>
                        <a:rPr lang="da-DK" sz="1200" b="1" i="0" u="none" strike="noStrike" kern="1200" dirty="0" err="1">
                          <a:solidFill>
                            <a:schemeClr val="dk1"/>
                          </a:solidFill>
                          <a:effectLst/>
                          <a:latin typeface="+mn-lt"/>
                          <a:ea typeface="+mn-ea"/>
                          <a:cs typeface="+mn-cs"/>
                        </a:rPr>
                        <a:t>buy</a:t>
                      </a:r>
                      <a:r>
                        <a:rPr lang="da-DK" sz="1200" b="1" i="0" u="none" strike="noStrike" kern="1200" dirty="0">
                          <a:solidFill>
                            <a:schemeClr val="dk1"/>
                          </a:solidFill>
                          <a:effectLst/>
                          <a:latin typeface="+mn-lt"/>
                          <a:ea typeface="+mn-ea"/>
                          <a:cs typeface="+mn-cs"/>
                        </a:rPr>
                        <a:t>: 19% </a:t>
                      </a:r>
                      <a:r>
                        <a:rPr lang="da-DK" sz="1200" b="0" i="0" u="none" strike="noStrike" kern="1200" dirty="0">
                          <a:solidFill>
                            <a:schemeClr val="dk1"/>
                          </a:solidFill>
                          <a:effectLst/>
                          <a:latin typeface="+mn-lt"/>
                          <a:ea typeface="+mn-ea"/>
                          <a:cs typeface="+mn-cs"/>
                        </a:rPr>
                        <a:t>of total </a:t>
                      </a:r>
                      <a:r>
                        <a:rPr lang="da-DK" sz="1200" b="0" i="0" u="none" strike="noStrike" kern="1200" dirty="0" err="1">
                          <a:solidFill>
                            <a:schemeClr val="dk1"/>
                          </a:solidFill>
                          <a:effectLst/>
                          <a:latin typeface="+mn-lt"/>
                          <a:ea typeface="+mn-ea"/>
                          <a:cs typeface="+mn-cs"/>
                        </a:rPr>
                        <a:t>direct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project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costs</a:t>
                      </a:r>
                      <a:r>
                        <a:rPr lang="da-DK" sz="1200" b="0" i="0" u="none" strike="noStrike" kern="1200" dirty="0">
                          <a:solidFill>
                            <a:schemeClr val="dk1"/>
                          </a:solidFill>
                          <a:effectLst/>
                          <a:latin typeface="+mn-lt"/>
                          <a:ea typeface="+mn-ea"/>
                          <a:cs typeface="+mn-cs"/>
                        </a:rPr>
                        <a:t> (budget </a:t>
                      </a:r>
                      <a:r>
                        <a:rPr lang="da-DK" sz="1200" b="0" i="0" u="none" strike="noStrike" kern="1200" dirty="0" err="1">
                          <a:solidFill>
                            <a:schemeClr val="dk1"/>
                          </a:solidFill>
                          <a:effectLst/>
                          <a:latin typeface="+mn-lt"/>
                          <a:ea typeface="+mn-ea"/>
                          <a:cs typeface="+mn-cs"/>
                        </a:rPr>
                        <a:t>without</a:t>
                      </a:r>
                      <a:r>
                        <a:rPr lang="da-DK" sz="1200" b="0" i="0" u="none" strike="noStrike" kern="1200" dirty="0">
                          <a:solidFill>
                            <a:schemeClr val="dk1"/>
                          </a:solidFill>
                          <a:effectLst/>
                          <a:latin typeface="+mn-lt"/>
                          <a:ea typeface="+mn-ea"/>
                          <a:cs typeface="+mn-cs"/>
                        </a:rPr>
                        <a:t> OH)</a:t>
                      </a:r>
                      <a:endParaRPr lang="da-DK" sz="1200" b="0" i="0" u="none" strike="noStrike" dirty="0">
                        <a:effectLst/>
                        <a:latin typeface="+mj-lt"/>
                      </a:endParaRPr>
                    </a:p>
                  </a:txBody>
                  <a:tcPr marL="9525" marR="9525" marT="9525" marB="0" anchor="ctr"/>
                </a:tc>
                <a:extLst>
                  <a:ext uri="{0D108BD9-81ED-4DB2-BD59-A6C34878D82A}">
                    <a16:rowId xmlns:a16="http://schemas.microsoft.com/office/drawing/2014/main" val="3998305662"/>
                  </a:ext>
                </a:extLst>
              </a:tr>
              <a:tr h="566601">
                <a:tc>
                  <a:txBody>
                    <a:bodyPr/>
                    <a:lstStyle/>
                    <a:p>
                      <a:pPr algn="l" fontAlgn="b"/>
                      <a:r>
                        <a:rPr lang="da-DK" sz="1200" b="0" i="0" u="none" strike="noStrike" dirty="0">
                          <a:effectLst/>
                          <a:latin typeface="+mj-lt"/>
                        </a:rPr>
                        <a:t>EU</a:t>
                      </a:r>
                    </a:p>
                  </a:txBody>
                  <a:tcPr marL="9525" marR="9525" marT="9525" marB="0" anchor="ctr"/>
                </a:tc>
                <a:tc>
                  <a:txBody>
                    <a:bodyPr/>
                    <a:lstStyle/>
                    <a:p>
                      <a:pPr algn="l" fontAlgn="b"/>
                      <a:r>
                        <a:rPr lang="da-DK" sz="1200" b="0" i="0" u="none" strike="noStrike">
                          <a:effectLst/>
                          <a:latin typeface="+mj-lt"/>
                        </a:rPr>
                        <a:t>ERASMUS+</a:t>
                      </a:r>
                    </a:p>
                  </a:txBody>
                  <a:tcPr marL="9525" marR="9525" marT="9525" marB="0" anchor="ctr"/>
                </a:tc>
                <a:tc>
                  <a:txBody>
                    <a:bodyPr/>
                    <a:lstStyle/>
                    <a:p>
                      <a:pPr algn="ctr" fontAlgn="b"/>
                      <a:r>
                        <a:rPr lang="da-DK" sz="1200" b="0" i="0" u="none" strike="noStrike" dirty="0">
                          <a:effectLst/>
                          <a:latin typeface="+mj-lt"/>
                        </a:rPr>
                        <a:t>Yes</a:t>
                      </a:r>
                    </a:p>
                  </a:txBody>
                  <a:tcPr marL="9525" marR="9525" marT="9525" marB="0" anchor="ctr"/>
                </a:tc>
                <a:tc>
                  <a:txBody>
                    <a:bodyPr/>
                    <a:lstStyle/>
                    <a:p>
                      <a:pPr algn="ctr" fontAlgn="b"/>
                      <a:r>
                        <a:rPr lang="da-DK" sz="1200" b="0" i="0" u="none" strike="noStrike" dirty="0">
                          <a:effectLst/>
                          <a:latin typeface="+mj-lt"/>
                        </a:rPr>
                        <a:t>No</a:t>
                      </a:r>
                    </a:p>
                  </a:txBody>
                  <a:tcPr marL="9525" marR="9525" marT="9525" marB="0" anchor="ctr"/>
                </a:tc>
                <a:tc>
                  <a:txBody>
                    <a:bodyPr/>
                    <a:lstStyle/>
                    <a:p>
                      <a:pPr algn="ctr" fontAlgn="b"/>
                      <a:r>
                        <a:rPr lang="da-DK" sz="1200" b="0" i="0" u="none" strike="noStrike" dirty="0">
                          <a:effectLst/>
                          <a:latin typeface="+mj-lt"/>
                        </a:rPr>
                        <a:t>7%</a:t>
                      </a:r>
                    </a:p>
                  </a:txBody>
                  <a:tcPr marL="9525" marR="9525" marT="9525" marB="0" anchor="ctr"/>
                </a:tc>
                <a:tc>
                  <a:txBody>
                    <a:bodyPr/>
                    <a:lstStyle/>
                    <a:p>
                      <a:pPr algn="ctr" fontAlgn="b"/>
                      <a:r>
                        <a:rPr lang="da-DK" sz="1200" b="0" i="0" u="none" strike="noStrike" dirty="0">
                          <a:effectLst/>
                          <a:latin typeface="+mj-lt"/>
                        </a:rPr>
                        <a:t>0%</a:t>
                      </a:r>
                    </a:p>
                  </a:txBody>
                  <a:tcPr marL="9525" marR="9525" marT="9525" marB="0" anchor="ctr"/>
                </a:tc>
                <a:tc>
                  <a:txBody>
                    <a:bodyPr/>
                    <a:lstStyle/>
                    <a:p>
                      <a:pPr algn="l" fontAlgn="b"/>
                      <a:r>
                        <a:rPr lang="da-DK" sz="1200" b="0" i="0" u="none" strike="noStrike" kern="1200" dirty="0" err="1">
                          <a:solidFill>
                            <a:schemeClr val="dk1"/>
                          </a:solidFill>
                          <a:effectLst/>
                          <a:latin typeface="+mn-lt"/>
                          <a:ea typeface="+mn-ea"/>
                          <a:cs typeface="+mn-cs"/>
                        </a:rPr>
                        <a:t>Applicant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needs</a:t>
                      </a:r>
                      <a:r>
                        <a:rPr lang="da-DK" sz="1200" b="0" i="0" u="none" strike="noStrike" kern="1200" dirty="0">
                          <a:solidFill>
                            <a:schemeClr val="dk1"/>
                          </a:solidFill>
                          <a:effectLst/>
                          <a:latin typeface="+mn-lt"/>
                          <a:ea typeface="+mn-ea"/>
                          <a:cs typeface="+mn-cs"/>
                        </a:rPr>
                        <a:t> to </a:t>
                      </a:r>
                      <a:r>
                        <a:rPr lang="da-DK" sz="1200" b="0" i="0" u="none" strike="noStrike" kern="1200" dirty="0" err="1">
                          <a:solidFill>
                            <a:schemeClr val="dk1"/>
                          </a:solidFill>
                          <a:effectLst/>
                          <a:latin typeface="+mn-lt"/>
                          <a:ea typeface="+mn-ea"/>
                          <a:cs typeface="+mn-cs"/>
                        </a:rPr>
                        <a:t>discuss</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idea</a:t>
                      </a:r>
                      <a:r>
                        <a:rPr lang="da-DK" sz="1200" b="0" i="0" u="none" strike="noStrike" kern="1200" dirty="0">
                          <a:solidFill>
                            <a:schemeClr val="dk1"/>
                          </a:solidFill>
                          <a:effectLst/>
                          <a:latin typeface="+mn-lt"/>
                          <a:ea typeface="+mn-ea"/>
                          <a:cs typeface="+mn-cs"/>
                        </a:rPr>
                        <a:t> with Department Head prior to </a:t>
                      </a:r>
                      <a:r>
                        <a:rPr lang="da-DK" sz="1200" b="0" i="0" u="none" strike="noStrike" kern="1200" dirty="0" err="1">
                          <a:solidFill>
                            <a:schemeClr val="dk1"/>
                          </a:solidFill>
                          <a:effectLst/>
                          <a:latin typeface="+mn-lt"/>
                          <a:ea typeface="+mn-ea"/>
                          <a:cs typeface="+mn-cs"/>
                        </a:rPr>
                        <a:t>application</a:t>
                      </a:r>
                      <a:endParaRPr lang="da-DK" sz="1200" b="0" i="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114835891"/>
                  </a:ext>
                </a:extLst>
              </a:tr>
            </a:tbl>
          </a:graphicData>
        </a:graphic>
      </p:graphicFrame>
      <p:sp>
        <p:nvSpPr>
          <p:cNvPr id="2" name="TextBox 1">
            <a:extLst>
              <a:ext uri="{FF2B5EF4-FFF2-40B4-BE49-F238E27FC236}">
                <a16:creationId xmlns:a16="http://schemas.microsoft.com/office/drawing/2014/main" id="{F4E5A58C-4449-BF53-48E7-2F19A76061B2}"/>
              </a:ext>
            </a:extLst>
          </p:cNvPr>
          <p:cNvSpPr txBox="1"/>
          <p:nvPr/>
        </p:nvSpPr>
        <p:spPr>
          <a:xfrm>
            <a:off x="466531" y="5685453"/>
            <a:ext cx="914400" cy="914400"/>
          </a:xfrm>
          <a:prstGeom prst="rect">
            <a:avLst/>
          </a:prstGeom>
          <a:effectLst/>
        </p:spPr>
        <p:txBody>
          <a:bodyPr vert="horz" wrap="none" lIns="0" tIns="0" rIns="0" bIns="0" rtlCol="0" anchor="t" anchorCtr="0">
            <a:noAutofit/>
          </a:bodyPr>
          <a:lstStyle/>
          <a:p>
            <a:endParaRPr lang="da-DK" sz="1200" i="1" dirty="0"/>
          </a:p>
        </p:txBody>
      </p:sp>
    </p:spTree>
    <p:extLst>
      <p:ext uri="{BB962C8B-B14F-4D97-AF65-F5344CB8AC3E}">
        <p14:creationId xmlns:p14="http://schemas.microsoft.com/office/powerpoint/2010/main" val="368884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62973-7319-A7FF-99D5-838951543F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F7F307-CA73-A531-8575-07F5B42D85EC}"/>
              </a:ext>
            </a:extLst>
          </p:cNvPr>
          <p:cNvSpPr>
            <a:spLocks noGrp="1"/>
          </p:cNvSpPr>
          <p:nvPr>
            <p:ph type="title"/>
          </p:nvPr>
        </p:nvSpPr>
        <p:spPr>
          <a:xfrm>
            <a:off x="766762" y="313751"/>
            <a:ext cx="9445873" cy="1402687"/>
          </a:xfrm>
        </p:spPr>
        <p:txBody>
          <a:bodyPr/>
          <a:lstStyle/>
          <a:p>
            <a:r>
              <a:rPr lang="da-DK" dirty="0" err="1"/>
              <a:t>Others</a:t>
            </a:r>
            <a:endParaRPr lang="da-DK" dirty="0"/>
          </a:p>
        </p:txBody>
      </p:sp>
      <p:sp>
        <p:nvSpPr>
          <p:cNvPr id="5" name="Text Placeholder 4">
            <a:extLst>
              <a:ext uri="{FF2B5EF4-FFF2-40B4-BE49-F238E27FC236}">
                <a16:creationId xmlns:a16="http://schemas.microsoft.com/office/drawing/2014/main" id="{B2420E16-828D-C23A-3CCE-10D5A1CB21BA}"/>
              </a:ext>
            </a:extLst>
          </p:cNvPr>
          <p:cNvSpPr>
            <a:spLocks noGrp="1"/>
          </p:cNvSpPr>
          <p:nvPr>
            <p:ph type="body" sz="quarter" idx="13"/>
          </p:nvPr>
        </p:nvSpPr>
        <p:spPr/>
        <p:txBody>
          <a:bodyPr/>
          <a:lstStyle/>
          <a:p>
            <a:r>
              <a:rPr lang="da-DK" dirty="0"/>
              <a:t>Elektroniske Systemer</a:t>
            </a:r>
          </a:p>
        </p:txBody>
      </p:sp>
      <p:graphicFrame>
        <p:nvGraphicFramePr>
          <p:cNvPr id="6" name="Table 5">
            <a:extLst>
              <a:ext uri="{FF2B5EF4-FFF2-40B4-BE49-F238E27FC236}">
                <a16:creationId xmlns:a16="http://schemas.microsoft.com/office/drawing/2014/main" id="{80B0B2BF-D3A9-8649-B210-E593FB51433A}"/>
              </a:ext>
            </a:extLst>
          </p:cNvPr>
          <p:cNvGraphicFramePr>
            <a:graphicFrameLocks noGrp="1"/>
          </p:cNvGraphicFramePr>
          <p:nvPr>
            <p:extLst>
              <p:ext uri="{D42A27DB-BD31-4B8C-83A1-F6EECF244321}">
                <p14:modId xmlns:p14="http://schemas.microsoft.com/office/powerpoint/2010/main" val="331711174"/>
              </p:ext>
            </p:extLst>
          </p:nvPr>
        </p:nvGraphicFramePr>
        <p:xfrm>
          <a:off x="314955" y="1980052"/>
          <a:ext cx="11632163" cy="2225084"/>
        </p:xfrm>
        <a:graphic>
          <a:graphicData uri="http://schemas.openxmlformats.org/drawingml/2006/table">
            <a:tbl>
              <a:tblPr>
                <a:tableStyleId>{5C22544A-7EE6-4342-B048-85BDC9FD1C3A}</a:tableStyleId>
              </a:tblPr>
              <a:tblGrid>
                <a:gridCol w="2210531">
                  <a:extLst>
                    <a:ext uri="{9D8B030D-6E8A-4147-A177-3AD203B41FA5}">
                      <a16:colId xmlns:a16="http://schemas.microsoft.com/office/drawing/2014/main" val="2810991157"/>
                    </a:ext>
                  </a:extLst>
                </a:gridCol>
                <a:gridCol w="2258008">
                  <a:extLst>
                    <a:ext uri="{9D8B030D-6E8A-4147-A177-3AD203B41FA5}">
                      <a16:colId xmlns:a16="http://schemas.microsoft.com/office/drawing/2014/main" val="2763336202"/>
                    </a:ext>
                  </a:extLst>
                </a:gridCol>
                <a:gridCol w="578498">
                  <a:extLst>
                    <a:ext uri="{9D8B030D-6E8A-4147-A177-3AD203B41FA5}">
                      <a16:colId xmlns:a16="http://schemas.microsoft.com/office/drawing/2014/main" val="202632519"/>
                    </a:ext>
                  </a:extLst>
                </a:gridCol>
                <a:gridCol w="845975">
                  <a:extLst>
                    <a:ext uri="{9D8B030D-6E8A-4147-A177-3AD203B41FA5}">
                      <a16:colId xmlns:a16="http://schemas.microsoft.com/office/drawing/2014/main" val="3284538442"/>
                    </a:ext>
                  </a:extLst>
                </a:gridCol>
                <a:gridCol w="454090">
                  <a:extLst>
                    <a:ext uri="{9D8B030D-6E8A-4147-A177-3AD203B41FA5}">
                      <a16:colId xmlns:a16="http://schemas.microsoft.com/office/drawing/2014/main" val="2805524771"/>
                    </a:ext>
                  </a:extLst>
                </a:gridCol>
                <a:gridCol w="1275184">
                  <a:extLst>
                    <a:ext uri="{9D8B030D-6E8A-4147-A177-3AD203B41FA5}">
                      <a16:colId xmlns:a16="http://schemas.microsoft.com/office/drawing/2014/main" val="1576233327"/>
                    </a:ext>
                  </a:extLst>
                </a:gridCol>
                <a:gridCol w="4009877">
                  <a:extLst>
                    <a:ext uri="{9D8B030D-6E8A-4147-A177-3AD203B41FA5}">
                      <a16:colId xmlns:a16="http://schemas.microsoft.com/office/drawing/2014/main" val="3288690461"/>
                    </a:ext>
                  </a:extLst>
                </a:gridCol>
              </a:tblGrid>
              <a:tr h="542645">
                <a:tc>
                  <a:txBody>
                    <a:bodyPr/>
                    <a:lstStyle/>
                    <a:p>
                      <a:pPr algn="ctr" fontAlgn="b"/>
                      <a:r>
                        <a:rPr lang="da-DK" sz="1200" b="1" u="none" strike="noStrike" dirty="0">
                          <a:effectLst/>
                        </a:rPr>
                        <a:t>Fund</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err="1">
                          <a:effectLst/>
                        </a:rPr>
                        <a:t>Programme</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Buy</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Education rate </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OH</a:t>
                      </a:r>
                      <a:endParaRPr lang="da-DK" sz="1200" b="1" i="0" u="none" strike="noStrike" dirty="0">
                        <a:effectLst/>
                        <a:latin typeface="Calibri" panose="020F0502020204030204" pitchFamily="34" charset="0"/>
                      </a:endParaRPr>
                    </a:p>
                  </a:txBody>
                  <a:tcPr marL="3315" marR="3315" marT="3315" marB="0" anchor="ctr"/>
                </a:tc>
                <a:tc>
                  <a:txBody>
                    <a:bodyPr/>
                    <a:lstStyle/>
                    <a:p>
                      <a:pPr algn="ctr" fontAlgn="b"/>
                      <a:r>
                        <a:rPr lang="da-DK" sz="1200" b="1" u="none" strike="noStrike" dirty="0">
                          <a:effectLst/>
                        </a:rPr>
                        <a:t>Co-</a:t>
                      </a:r>
                      <a:r>
                        <a:rPr lang="da-DK" sz="1200" b="1" u="none" strike="noStrike" dirty="0" err="1">
                          <a:effectLst/>
                        </a:rPr>
                        <a:t>financing</a:t>
                      </a:r>
                      <a:endParaRPr lang="da-DK" sz="1200" b="1" u="none" strike="noStrike" dirty="0">
                        <a:effectLst/>
                      </a:endParaRPr>
                    </a:p>
                  </a:txBody>
                  <a:tcPr marL="3315" marR="3315" marT="3315" marB="0" anchor="ctr"/>
                </a:tc>
                <a:tc>
                  <a:txBody>
                    <a:bodyPr/>
                    <a:lstStyle/>
                    <a:p>
                      <a:pPr algn="ctr" fontAlgn="b"/>
                      <a:r>
                        <a:rPr lang="da-DK" sz="1200" b="1" u="none" strike="noStrike" dirty="0">
                          <a:effectLst/>
                        </a:rPr>
                        <a:t>Guide</a:t>
                      </a:r>
                      <a:endParaRPr lang="da-DK" sz="1200" b="1" i="0" u="none" strike="noStrike" dirty="0">
                        <a:effectLst/>
                        <a:latin typeface="Calibri" panose="020F0502020204030204" pitchFamily="34" charset="0"/>
                      </a:endParaRPr>
                    </a:p>
                  </a:txBody>
                  <a:tcPr marL="3315" marR="3315" marT="3315" marB="0" anchor="ctr"/>
                </a:tc>
                <a:extLst>
                  <a:ext uri="{0D108BD9-81ED-4DB2-BD59-A6C34878D82A}">
                    <a16:rowId xmlns:a16="http://schemas.microsoft.com/office/drawing/2014/main" val="3247781331"/>
                  </a:ext>
                </a:extLst>
              </a:tr>
              <a:tr h="566601">
                <a:tc>
                  <a:txBody>
                    <a:bodyPr/>
                    <a:lstStyle/>
                    <a:p>
                      <a:pPr algn="l" fontAlgn="b"/>
                      <a:r>
                        <a:rPr lang="da-DK" sz="1200" b="0" i="0" u="none" strike="noStrike" dirty="0" err="1">
                          <a:effectLst/>
                          <a:latin typeface="+mn-lt"/>
                        </a:rPr>
                        <a:t>Other</a:t>
                      </a:r>
                      <a:r>
                        <a:rPr lang="da-DK" sz="1200" b="0" i="0" u="none" strike="noStrike" dirty="0">
                          <a:effectLst/>
                          <a:latin typeface="+mn-lt"/>
                        </a:rPr>
                        <a:t> funds</a:t>
                      </a:r>
                    </a:p>
                  </a:txBody>
                  <a:tcPr marL="9525" marR="9525" marT="9525" marB="0" anchor="ctr"/>
                </a:tc>
                <a:tc>
                  <a:txBody>
                    <a:bodyPr/>
                    <a:lstStyle/>
                    <a:p>
                      <a:pPr algn="l" fontAlgn="b"/>
                      <a:endParaRPr lang="da-DK" sz="1200" b="0" i="0" u="none" strike="noStrike" dirty="0">
                        <a:effectLst/>
                        <a:latin typeface="+mn-lt"/>
                      </a:endParaRPr>
                    </a:p>
                  </a:txBody>
                  <a:tcPr marL="9525" marR="9525" marT="9525" marB="0" anchor="ctr"/>
                </a:tc>
                <a:tc>
                  <a:txBody>
                    <a:bodyPr/>
                    <a:lstStyle/>
                    <a:p>
                      <a:pPr algn="ctr" fontAlgn="b"/>
                      <a:endParaRPr lang="da-DK" sz="1200" b="0" i="0" u="none" strike="noStrike" dirty="0">
                        <a:effectLst/>
                        <a:latin typeface="+mn-lt"/>
                      </a:endParaRPr>
                    </a:p>
                  </a:txBody>
                  <a:tcPr marL="9525" marR="9525" marT="9525" marB="0" anchor="ctr"/>
                </a:tc>
                <a:tc>
                  <a:txBody>
                    <a:bodyPr/>
                    <a:lstStyle/>
                    <a:p>
                      <a:pPr algn="ctr" fontAlgn="b"/>
                      <a:endParaRPr lang="da-DK" sz="1200" b="0" i="0" u="none" strike="noStrike" dirty="0">
                        <a:effectLst/>
                        <a:latin typeface="+mn-lt"/>
                      </a:endParaRPr>
                    </a:p>
                  </a:txBody>
                  <a:tcPr marL="9525" marR="9525" marT="9525" marB="0" anchor="ctr"/>
                </a:tc>
                <a:tc>
                  <a:txBody>
                    <a:bodyPr/>
                    <a:lstStyle/>
                    <a:p>
                      <a:pPr algn="ctr" fontAlgn="b"/>
                      <a:endParaRPr lang="da-DK" sz="1200" b="0" i="0" u="none" strike="noStrike" dirty="0">
                        <a:effectLst/>
                        <a:latin typeface="+mn-lt"/>
                      </a:endParaRPr>
                    </a:p>
                  </a:txBody>
                  <a:tcPr marL="9525" marR="9525" marT="9525" marB="0" anchor="ctr"/>
                </a:tc>
                <a:tc>
                  <a:txBody>
                    <a:bodyPr/>
                    <a:lstStyle/>
                    <a:p>
                      <a:pPr algn="ctr" fontAlgn="b"/>
                      <a:endParaRPr lang="da-DK" sz="1200" b="0" i="0" u="none" strike="noStrike">
                        <a:effectLst/>
                        <a:latin typeface="+mn-lt"/>
                      </a:endParaRPr>
                    </a:p>
                  </a:txBody>
                  <a:tcPr marL="9525" marR="9525" marT="9525" marB="0" anchor="ctr"/>
                </a:tc>
                <a:tc>
                  <a:txBody>
                    <a:bodyPr/>
                    <a:lstStyle/>
                    <a:p>
                      <a:pPr algn="l" fontAlgn="b"/>
                      <a:r>
                        <a:rPr lang="da-DK" sz="1200" b="0" i="0" u="none" strike="noStrike" kern="1200" dirty="0" err="1">
                          <a:solidFill>
                            <a:schemeClr val="dk1"/>
                          </a:solidFill>
                          <a:effectLst/>
                          <a:latin typeface="+mn-lt"/>
                          <a:ea typeface="+mn-ea"/>
                          <a:cs typeface="+mn-cs"/>
                        </a:rPr>
                        <a:t>Applicant</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needs</a:t>
                      </a:r>
                      <a:r>
                        <a:rPr lang="da-DK" sz="1200" b="0" i="0" u="none" strike="noStrike" kern="1200" dirty="0">
                          <a:solidFill>
                            <a:schemeClr val="dk1"/>
                          </a:solidFill>
                          <a:effectLst/>
                          <a:latin typeface="+mn-lt"/>
                          <a:ea typeface="+mn-ea"/>
                          <a:cs typeface="+mn-cs"/>
                        </a:rPr>
                        <a:t> to </a:t>
                      </a:r>
                      <a:r>
                        <a:rPr lang="da-DK" sz="1200" b="0" i="0" u="none" strike="noStrike" kern="1200" dirty="0" err="1">
                          <a:solidFill>
                            <a:schemeClr val="dk1"/>
                          </a:solidFill>
                          <a:effectLst/>
                          <a:latin typeface="+mn-lt"/>
                          <a:ea typeface="+mn-ea"/>
                          <a:cs typeface="+mn-cs"/>
                        </a:rPr>
                        <a:t>discuss</a:t>
                      </a:r>
                      <a:r>
                        <a:rPr lang="da-DK" sz="1200" b="0" i="0" u="none" strike="noStrike" kern="1200" dirty="0">
                          <a:solidFill>
                            <a:schemeClr val="dk1"/>
                          </a:solidFill>
                          <a:effectLst/>
                          <a:latin typeface="+mn-lt"/>
                          <a:ea typeface="+mn-ea"/>
                          <a:cs typeface="+mn-cs"/>
                        </a:rPr>
                        <a:t> </a:t>
                      </a:r>
                      <a:r>
                        <a:rPr lang="da-DK" sz="1200" b="0" i="0" u="none" strike="noStrike" kern="1200" dirty="0" err="1">
                          <a:solidFill>
                            <a:schemeClr val="dk1"/>
                          </a:solidFill>
                          <a:effectLst/>
                          <a:latin typeface="+mn-lt"/>
                          <a:ea typeface="+mn-ea"/>
                          <a:cs typeface="+mn-cs"/>
                        </a:rPr>
                        <a:t>idea</a:t>
                      </a:r>
                      <a:r>
                        <a:rPr lang="da-DK" sz="1200" b="0" i="0" u="none" strike="noStrike" kern="1200" dirty="0">
                          <a:solidFill>
                            <a:schemeClr val="dk1"/>
                          </a:solidFill>
                          <a:effectLst/>
                          <a:latin typeface="+mn-lt"/>
                          <a:ea typeface="+mn-ea"/>
                          <a:cs typeface="+mn-cs"/>
                        </a:rPr>
                        <a:t> with Department Head prior to </a:t>
                      </a:r>
                      <a:r>
                        <a:rPr lang="da-DK" sz="1200" b="0" i="0" u="none" strike="noStrike" kern="1200" dirty="0" err="1">
                          <a:solidFill>
                            <a:schemeClr val="dk1"/>
                          </a:solidFill>
                          <a:effectLst/>
                          <a:latin typeface="+mn-lt"/>
                          <a:ea typeface="+mn-ea"/>
                          <a:cs typeface="+mn-cs"/>
                        </a:rPr>
                        <a:t>application</a:t>
                      </a:r>
                      <a:endParaRPr lang="da-DK" sz="1200" b="0" i="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346717851"/>
                  </a:ext>
                </a:extLst>
              </a:tr>
              <a:tr h="566601">
                <a:tc>
                  <a:txBody>
                    <a:bodyPr/>
                    <a:lstStyle/>
                    <a:p>
                      <a:pPr algn="l" fontAlgn="b"/>
                      <a:r>
                        <a:rPr lang="da-DK" sz="1200" b="0" i="0" u="none" strike="noStrike" dirty="0">
                          <a:effectLst/>
                          <a:latin typeface="+mn-lt"/>
                        </a:rPr>
                        <a:t>Company </a:t>
                      </a:r>
                      <a:r>
                        <a:rPr lang="da-DK" sz="1200" b="0" i="0" u="none" strike="noStrike" dirty="0" err="1">
                          <a:effectLst/>
                          <a:latin typeface="+mn-lt"/>
                        </a:rPr>
                        <a:t>financed</a:t>
                      </a:r>
                      <a:r>
                        <a:rPr lang="da-DK" sz="1200" b="0" i="0" u="none" strike="noStrike" dirty="0">
                          <a:effectLst/>
                          <a:latin typeface="+mn-lt"/>
                        </a:rPr>
                        <a:t> </a:t>
                      </a:r>
                      <a:r>
                        <a:rPr lang="da-DK" sz="1200" b="0" i="0" u="none" strike="noStrike" dirty="0" err="1">
                          <a:effectLst/>
                          <a:latin typeface="+mn-lt"/>
                        </a:rPr>
                        <a:t>PhD</a:t>
                      </a:r>
                      <a:endParaRPr lang="da-DK" sz="1200" b="0" i="0" u="none" strike="noStrike" dirty="0">
                        <a:effectLst/>
                        <a:latin typeface="+mn-lt"/>
                      </a:endParaRPr>
                    </a:p>
                  </a:txBody>
                  <a:tcPr marL="9525" marR="9525" marT="9525" marB="0" anchor="ctr"/>
                </a:tc>
                <a:tc>
                  <a:txBody>
                    <a:bodyPr/>
                    <a:lstStyle/>
                    <a:p>
                      <a:pPr algn="l" fontAlgn="b"/>
                      <a:endParaRPr lang="da-DK" sz="1200" b="0" i="0" u="none" strike="noStrike">
                        <a:effectLst/>
                        <a:latin typeface="+mn-lt"/>
                      </a:endParaRPr>
                    </a:p>
                  </a:txBody>
                  <a:tcPr marL="9525" marR="9525" marT="9525" marB="0" anchor="ctr"/>
                </a:tc>
                <a:tc>
                  <a:txBody>
                    <a:bodyPr/>
                    <a:lstStyle/>
                    <a:p>
                      <a:pPr algn="ctr" fontAlgn="b"/>
                      <a:r>
                        <a:rPr lang="da-DK" sz="1200" b="0" i="0" u="none" strike="noStrike" dirty="0">
                          <a:effectLst/>
                          <a:latin typeface="+mn-lt"/>
                        </a:rPr>
                        <a:t>No</a:t>
                      </a:r>
                    </a:p>
                  </a:txBody>
                  <a:tcPr marL="9525" marR="9525" marT="9525" marB="0" anchor="ctr"/>
                </a:tc>
                <a:tc>
                  <a:txBody>
                    <a:bodyPr/>
                    <a:lstStyle/>
                    <a:p>
                      <a:pPr algn="ctr" fontAlgn="b"/>
                      <a:r>
                        <a:rPr lang="da-DK" sz="1200" b="0" i="0" u="none" strike="noStrike" dirty="0">
                          <a:effectLst/>
                          <a:latin typeface="+mn-lt"/>
                        </a:rPr>
                        <a:t>Yes</a:t>
                      </a:r>
                    </a:p>
                  </a:txBody>
                  <a:tcPr marL="9525" marR="9525" marT="9525" marB="0" anchor="ctr"/>
                </a:tc>
                <a:tc>
                  <a:txBody>
                    <a:bodyPr/>
                    <a:lstStyle/>
                    <a:p>
                      <a:pPr algn="ctr" fontAlgn="b"/>
                      <a:r>
                        <a:rPr lang="da-DK" sz="1200" b="0" i="0" u="none" strike="noStrike" dirty="0">
                          <a:effectLst/>
                          <a:latin typeface="+mn-lt"/>
                        </a:rPr>
                        <a:t>44%</a:t>
                      </a:r>
                    </a:p>
                  </a:txBody>
                  <a:tcPr marL="9525" marR="9525" marT="9525" marB="0" anchor="ctr"/>
                </a:tc>
                <a:tc>
                  <a:txBody>
                    <a:bodyPr/>
                    <a:lstStyle/>
                    <a:p>
                      <a:pPr algn="ctr" fontAlgn="b"/>
                      <a:r>
                        <a:rPr lang="da-DK" sz="1200" b="0" i="0" u="none" strike="noStrike" dirty="0">
                          <a:effectLst/>
                          <a:latin typeface="+mn-lt"/>
                        </a:rPr>
                        <a:t>0%</a:t>
                      </a:r>
                    </a:p>
                  </a:txBody>
                  <a:tcPr marL="9525" marR="9525" marT="9525" marB="0" anchor="ctr"/>
                </a:tc>
                <a:tc>
                  <a:txBody>
                    <a:bodyPr/>
                    <a:lstStyle/>
                    <a:p>
                      <a:pPr algn="l" fontAlgn="b"/>
                      <a:r>
                        <a:rPr lang="da-DK" sz="1200" b="0" i="0" u="none" strike="noStrike" dirty="0">
                          <a:effectLst/>
                          <a:latin typeface="+mn-lt"/>
                        </a:rPr>
                        <a:t>Direct </a:t>
                      </a:r>
                      <a:r>
                        <a:rPr lang="da-DK" sz="1200" b="0" i="0" u="none" strike="noStrike" dirty="0" err="1">
                          <a:effectLst/>
                          <a:latin typeface="+mn-lt"/>
                        </a:rPr>
                        <a:t>payment</a:t>
                      </a:r>
                      <a:r>
                        <a:rPr lang="da-DK" sz="1200" b="0" i="0" u="none" strike="noStrike" dirty="0">
                          <a:effectLst/>
                          <a:latin typeface="+mn-lt"/>
                        </a:rPr>
                        <a:t> 360.000DKK </a:t>
                      </a:r>
                    </a:p>
                  </a:txBody>
                  <a:tcPr marL="9525" marR="9525" marT="9525" marB="0" anchor="ctr"/>
                </a:tc>
                <a:extLst>
                  <a:ext uri="{0D108BD9-81ED-4DB2-BD59-A6C34878D82A}">
                    <a16:rowId xmlns:a16="http://schemas.microsoft.com/office/drawing/2014/main" val="2566438729"/>
                  </a:ext>
                </a:extLst>
              </a:tr>
              <a:tr h="549237">
                <a:tc>
                  <a:txBody>
                    <a:bodyPr/>
                    <a:lstStyle/>
                    <a:p>
                      <a:pPr algn="l" fontAlgn="b"/>
                      <a:r>
                        <a:rPr lang="da-DK" sz="1200" b="0" i="0" u="none" strike="noStrike" dirty="0">
                          <a:effectLst/>
                          <a:latin typeface="+mn-lt"/>
                        </a:rPr>
                        <a:t>Research </a:t>
                      </a:r>
                      <a:r>
                        <a:rPr lang="da-DK" sz="1200" b="0" i="0" u="none" strike="noStrike" dirty="0" err="1">
                          <a:effectLst/>
                          <a:latin typeface="+mn-lt"/>
                        </a:rPr>
                        <a:t>collaboration</a:t>
                      </a:r>
                      <a:r>
                        <a:rPr lang="da-DK" sz="1200" b="0" i="0" u="none" strike="noStrike" dirty="0">
                          <a:effectLst/>
                          <a:latin typeface="+mn-lt"/>
                        </a:rPr>
                        <a:t> with </a:t>
                      </a:r>
                      <a:r>
                        <a:rPr lang="da-DK" sz="1200" b="0" i="0" u="none" strike="noStrike" dirty="0" err="1">
                          <a:effectLst/>
                          <a:latin typeface="+mn-lt"/>
                        </a:rPr>
                        <a:t>companies</a:t>
                      </a:r>
                      <a:endParaRPr lang="da-DK" sz="1200" b="0" i="0" u="none" strike="noStrike" dirty="0">
                        <a:effectLst/>
                        <a:latin typeface="+mn-lt"/>
                      </a:endParaRPr>
                    </a:p>
                  </a:txBody>
                  <a:tcPr marL="9525" marR="9525" marT="9525" marB="0" anchor="ctr"/>
                </a:tc>
                <a:tc>
                  <a:txBody>
                    <a:bodyPr/>
                    <a:lstStyle/>
                    <a:p>
                      <a:pPr algn="l" fontAlgn="b"/>
                      <a:endParaRPr lang="da-DK" sz="1200" b="0" i="0" u="none" strike="noStrike" dirty="0">
                        <a:effectLst/>
                        <a:latin typeface="+mn-lt"/>
                      </a:endParaRPr>
                    </a:p>
                  </a:txBody>
                  <a:tcPr marL="9525" marR="9525" marT="9525" marB="0" anchor="ctr"/>
                </a:tc>
                <a:tc>
                  <a:txBody>
                    <a:bodyPr/>
                    <a:lstStyle/>
                    <a:p>
                      <a:pPr algn="ctr" fontAlgn="b"/>
                      <a:r>
                        <a:rPr lang="da-DK" sz="1200" b="0" i="0" u="none" strike="noStrike" dirty="0">
                          <a:effectLst/>
                          <a:latin typeface="+mn-lt"/>
                        </a:rPr>
                        <a:t>Yes</a:t>
                      </a:r>
                    </a:p>
                  </a:txBody>
                  <a:tcPr marL="9525" marR="9525" marT="9525" marB="0" anchor="ctr"/>
                </a:tc>
                <a:tc>
                  <a:txBody>
                    <a:bodyPr/>
                    <a:lstStyle/>
                    <a:p>
                      <a:pPr algn="ctr" fontAlgn="b"/>
                      <a:r>
                        <a:rPr lang="da-DK" sz="1200" b="0" i="0" u="none" strike="noStrike" dirty="0">
                          <a:effectLst/>
                          <a:latin typeface="+mn-lt"/>
                        </a:rPr>
                        <a:t>No</a:t>
                      </a:r>
                    </a:p>
                  </a:txBody>
                  <a:tcPr marL="9525" marR="9525" marT="9525" marB="0" anchor="ctr"/>
                </a:tc>
                <a:tc>
                  <a:txBody>
                    <a:bodyPr/>
                    <a:lstStyle/>
                    <a:p>
                      <a:pPr algn="ctr" fontAlgn="b"/>
                      <a:r>
                        <a:rPr lang="da-DK" sz="1200" b="0" i="0" u="none" strike="noStrike" dirty="0">
                          <a:effectLst/>
                          <a:latin typeface="+mn-lt"/>
                        </a:rPr>
                        <a:t>35%</a:t>
                      </a:r>
                    </a:p>
                  </a:txBody>
                  <a:tcPr marL="9525" marR="9525" marT="9525" marB="0" anchor="ctr"/>
                </a:tc>
                <a:tc>
                  <a:txBody>
                    <a:bodyPr/>
                    <a:lstStyle/>
                    <a:p>
                      <a:pPr algn="ctr" fontAlgn="b"/>
                      <a:r>
                        <a:rPr lang="da-DK" sz="1200" b="0" i="0" u="none" strike="noStrike" dirty="0">
                          <a:effectLst/>
                          <a:latin typeface="+mn-lt"/>
                        </a:rPr>
                        <a:t>0%</a:t>
                      </a:r>
                    </a:p>
                  </a:txBody>
                  <a:tcPr marL="9525" marR="9525" marT="9525" marB="0" anchor="ctr"/>
                </a:tc>
                <a:tc>
                  <a:txBody>
                    <a:bodyPr/>
                    <a:lstStyle/>
                    <a:p>
                      <a:pPr algn="l" fontAlgn="b"/>
                      <a:r>
                        <a:rPr lang="da-DK" sz="1200" b="0" i="0" u="none" strike="noStrike" dirty="0">
                          <a:effectLst/>
                          <a:latin typeface="+mn-lt"/>
                        </a:rPr>
                        <a:t>Neutral UK10 </a:t>
                      </a:r>
                      <a:r>
                        <a:rPr lang="da-DK" sz="1200" b="0" i="0" u="none" strike="noStrike" dirty="0" err="1">
                          <a:effectLst/>
                          <a:latin typeface="+mn-lt"/>
                        </a:rPr>
                        <a:t>effect</a:t>
                      </a:r>
                      <a:r>
                        <a:rPr lang="da-DK" sz="1200" b="0" i="0" u="none" strike="noStrike" dirty="0">
                          <a:effectLst/>
                          <a:latin typeface="+mn-lt"/>
                        </a:rPr>
                        <a:t> must </a:t>
                      </a:r>
                      <a:r>
                        <a:rPr lang="da-DK" sz="1200" b="0" i="0" u="none" strike="noStrike" dirty="0" err="1">
                          <a:effectLst/>
                          <a:latin typeface="+mn-lt"/>
                        </a:rPr>
                        <a:t>be</a:t>
                      </a:r>
                      <a:r>
                        <a:rPr lang="da-DK" sz="1200" b="0" i="0" u="none" strike="noStrike" dirty="0">
                          <a:effectLst/>
                          <a:latin typeface="+mn-lt"/>
                        </a:rPr>
                        <a:t> </a:t>
                      </a:r>
                      <a:r>
                        <a:rPr lang="da-DK" sz="1200" b="0" i="0" u="none" strike="noStrike" dirty="0" err="1">
                          <a:effectLst/>
                          <a:latin typeface="+mn-lt"/>
                        </a:rPr>
                        <a:t>achieved</a:t>
                      </a:r>
                      <a:endParaRPr lang="da-DK" sz="1200" b="0" i="0" u="none" strike="noStrike" dirty="0">
                        <a:effectLst/>
                        <a:latin typeface="+mn-lt"/>
                      </a:endParaRPr>
                    </a:p>
                  </a:txBody>
                  <a:tcPr marL="9525" marR="9525" marT="9525" marB="0" anchor="ctr"/>
                </a:tc>
                <a:extLst>
                  <a:ext uri="{0D108BD9-81ED-4DB2-BD59-A6C34878D82A}">
                    <a16:rowId xmlns:a16="http://schemas.microsoft.com/office/drawing/2014/main" val="882083926"/>
                  </a:ext>
                </a:extLst>
              </a:tr>
            </a:tbl>
          </a:graphicData>
        </a:graphic>
      </p:graphicFrame>
    </p:spTree>
    <p:extLst>
      <p:ext uri="{BB962C8B-B14F-4D97-AF65-F5344CB8AC3E}">
        <p14:creationId xmlns:p14="http://schemas.microsoft.com/office/powerpoint/2010/main" val="2367791535"/>
      </p:ext>
    </p:extLst>
  </p:cSld>
  <p:clrMapOvr>
    <a:masterClrMapping/>
  </p:clrMapOvr>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1" id="{356566D4-47E4-47D0-8F34-817B1DAEBDE2}" vid="{8C3F95D7-6216-4AD2-BF22-4FE9F2CE6C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603C15142CBA48BA2B0D95E5145F8F" ma:contentTypeVersion="4" ma:contentTypeDescription="Create a new document." ma:contentTypeScope="" ma:versionID="5717f4dcdcd896864b5743ad6fc68f37">
  <xsd:schema xmlns:xsd="http://www.w3.org/2001/XMLSchema" xmlns:xs="http://www.w3.org/2001/XMLSchema" xmlns:p="http://schemas.microsoft.com/office/2006/metadata/properties" xmlns:ns2="1790affa-1f64-4e58-8dd7-745390e575dd" xmlns:ns3="5eaab4c3-db73-4b93-9200-350b498c50e8" targetNamespace="http://schemas.microsoft.com/office/2006/metadata/properties" ma:root="true" ma:fieldsID="88623ea61eba25adb9ac0ec1bf0df670" ns2:_="" ns3:_="">
    <xsd:import namespace="1790affa-1f64-4e58-8dd7-745390e575dd"/>
    <xsd:import namespace="5eaab4c3-db73-4b93-9200-350b498c50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0affa-1f64-4e58-8dd7-745390e575d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aab4c3-db73-4b93-9200-350b498c50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2.xml><?xml version="1.0" encoding="utf-8"?>
<ds:datastoreItem xmlns:ds="http://schemas.openxmlformats.org/officeDocument/2006/customXml" ds:itemID="{53603602-65E0-48FA-BF06-563C46D1CC25}">
  <ds:schemaRefs>
    <ds:schemaRef ds:uri="http://purl.org/dc/elements/1.1/"/>
    <ds:schemaRef ds:uri="http://schemas.microsoft.com/office/2006/metadata/properties"/>
    <ds:schemaRef ds:uri="1790affa-1f64-4e58-8dd7-745390e575dd"/>
    <ds:schemaRef ds:uri="http://purl.org/dc/terms/"/>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6B7E796-D341-4AF2-8E4B-BF4B6E42C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0affa-1f64-4e58-8dd7-745390e575dd"/>
    <ds:schemaRef ds:uri="5eaab4c3-db73-4b93-9200-350b498c5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3321</TotalTime>
  <Words>797</Words>
  <Application>Microsoft Office PowerPoint</Application>
  <PresentationFormat>Widescreen</PresentationFormat>
  <Paragraphs>184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-apple-system</vt:lpstr>
      <vt:lpstr>Arial</vt:lpstr>
      <vt:lpstr>Barlow</vt:lpstr>
      <vt:lpstr>Calibri</vt:lpstr>
      <vt:lpstr>AAU PowerPoint</vt:lpstr>
      <vt:lpstr>Guide to Project Finance 2024</vt:lpstr>
      <vt:lpstr>Purpose with guide</vt:lpstr>
      <vt:lpstr>Financial Focus Areas</vt:lpstr>
      <vt:lpstr>Guide in praxis</vt:lpstr>
      <vt:lpstr>Danish Public</vt:lpstr>
      <vt:lpstr>Danish Private</vt:lpstr>
      <vt:lpstr>EU</vt:lpstr>
      <vt:lpstr>Others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NAVN  PÅ PRÆSENTATION</dc:title>
  <dc:creator>Martin Jensen</dc:creator>
  <cp:lastModifiedBy>Lola Jensen</cp:lastModifiedBy>
  <cp:revision>5</cp:revision>
  <cp:lastPrinted>2017-03-09T03:48:56Z</cp:lastPrinted>
  <dcterms:created xsi:type="dcterms:W3CDTF">2023-05-23T09:16:35Z</dcterms:created>
  <dcterms:modified xsi:type="dcterms:W3CDTF">2024-10-02T07:07:31Z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0x010100AB603C15142CBA48BA2B0D95E5145F8F</vt:lpwstr>
  </property>
</Properties>
</file>